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09FA-43DE-4473-84C0-A215280E0610}" type="datetimeFigureOut">
              <a:rPr lang="es-SV" smtClean="0"/>
              <a:t>15/05/2010</a:t>
            </a:fld>
            <a:endParaRPr lang="es-SV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B7C02F-526C-4179-B734-2D395F1EFF2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09FA-43DE-4473-84C0-A215280E0610}" type="datetimeFigureOut">
              <a:rPr lang="es-SV" smtClean="0"/>
              <a:t>15/05/2010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C02F-526C-4179-B734-2D395F1EFF2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09FA-43DE-4473-84C0-A215280E0610}" type="datetimeFigureOut">
              <a:rPr lang="es-SV" smtClean="0"/>
              <a:t>15/05/2010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C02F-526C-4179-B734-2D395F1EFF2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09FA-43DE-4473-84C0-A215280E0610}" type="datetimeFigureOut">
              <a:rPr lang="es-SV" smtClean="0"/>
              <a:t>15/05/2010</a:t>
            </a:fld>
            <a:endParaRPr lang="es-SV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SV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B7C02F-526C-4179-B734-2D395F1EFF2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09FA-43DE-4473-84C0-A215280E0610}" type="datetimeFigureOut">
              <a:rPr lang="es-SV" smtClean="0"/>
              <a:t>15/05/2010</a:t>
            </a:fld>
            <a:endParaRPr lang="es-SV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C02F-526C-4179-B734-2D395F1EFF2D}" type="slidenum">
              <a:rPr lang="es-SV" smtClean="0"/>
              <a:t>‹Nº›</a:t>
            </a:fld>
            <a:endParaRPr lang="es-SV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09FA-43DE-4473-84C0-A215280E0610}" type="datetimeFigureOut">
              <a:rPr lang="es-SV" smtClean="0"/>
              <a:t>15/05/2010</a:t>
            </a:fld>
            <a:endParaRPr lang="es-SV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C02F-526C-4179-B734-2D395F1EFF2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09FA-43DE-4473-84C0-A215280E0610}" type="datetimeFigureOut">
              <a:rPr lang="es-SV" smtClean="0"/>
              <a:t>15/05/2010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9B7C02F-526C-4179-B734-2D395F1EFF2D}" type="slidenum">
              <a:rPr lang="es-SV" smtClean="0"/>
              <a:t>‹Nº›</a:t>
            </a:fld>
            <a:endParaRPr lang="es-SV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09FA-43DE-4473-84C0-A215280E0610}" type="datetimeFigureOut">
              <a:rPr lang="es-SV" smtClean="0"/>
              <a:t>15/05/2010</a:t>
            </a:fld>
            <a:endParaRPr lang="es-SV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C02F-526C-4179-B734-2D395F1EFF2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09FA-43DE-4473-84C0-A215280E0610}" type="datetimeFigureOut">
              <a:rPr lang="es-SV" smtClean="0"/>
              <a:t>15/05/2010</a:t>
            </a:fld>
            <a:endParaRPr lang="es-SV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C02F-526C-4179-B734-2D395F1EFF2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09FA-43DE-4473-84C0-A215280E0610}" type="datetimeFigureOut">
              <a:rPr lang="es-SV" smtClean="0"/>
              <a:t>15/05/2010</a:t>
            </a:fld>
            <a:endParaRPr lang="es-SV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C02F-526C-4179-B734-2D395F1EFF2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09FA-43DE-4473-84C0-A215280E0610}" type="datetimeFigureOut">
              <a:rPr lang="es-SV" smtClean="0"/>
              <a:t>15/05/2010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C02F-526C-4179-B734-2D395F1EFF2D}" type="slidenum">
              <a:rPr lang="es-SV" smtClean="0"/>
              <a:t>‹Nº›</a:t>
            </a:fld>
            <a:endParaRPr lang="es-SV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6909FA-43DE-4473-84C0-A215280E0610}" type="datetimeFigureOut">
              <a:rPr lang="es-SV" smtClean="0"/>
              <a:t>15/05/2010</a:t>
            </a:fld>
            <a:endParaRPr lang="es-SV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9B7C02F-526C-4179-B734-2D395F1EFF2D}" type="slidenum">
              <a:rPr lang="es-SV" smtClean="0"/>
              <a:t>‹Nº›</a:t>
            </a:fld>
            <a:endParaRPr lang="es-SV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es-SV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La Pobreza Consagrada</a:t>
            </a:r>
            <a:endParaRPr lang="es-SV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2214554"/>
            <a:ext cx="8501122" cy="3714776"/>
          </a:xfrm>
        </p:spPr>
        <p:txBody>
          <a:bodyPr>
            <a:normAutofit/>
          </a:bodyPr>
          <a:lstStyle/>
          <a:p>
            <a:pPr algn="ctr"/>
            <a:r>
              <a:rPr lang="es-SV" sz="4500" dirty="0" smtClean="0"/>
              <a:t>Predicación a las Religiosas Franciscanas de la Inmaculada Concepción</a:t>
            </a:r>
          </a:p>
          <a:p>
            <a:pPr algn="r"/>
            <a:r>
              <a:rPr lang="es-SV" sz="3200" dirty="0" smtClean="0"/>
              <a:t>San Salvador, 16 de mayo 2010</a:t>
            </a:r>
          </a:p>
          <a:p>
            <a:endParaRPr lang="es-SV" dirty="0"/>
          </a:p>
          <a:p>
            <a:pPr algn="r"/>
            <a:r>
              <a:rPr lang="es-SV" sz="2000" dirty="0" smtClean="0">
                <a:solidFill>
                  <a:srgbClr val="002060"/>
                </a:solidFill>
              </a:rPr>
              <a:t>Pbro. Andrés Mauricio Solano</a:t>
            </a:r>
            <a:endParaRPr lang="es-SV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142852"/>
            <a:ext cx="8715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SV" dirty="0" smtClean="0"/>
              <a:t> San Pablo exhorta en sus cartas en que uno de los ministerios fundamentales en las comunidades tiene que ser la atención a los necesitados:</a:t>
            </a:r>
          </a:p>
          <a:p>
            <a:pPr lvl="1">
              <a:buFont typeface="Courier New" pitchFamily="49" charset="0"/>
              <a:buChar char="o"/>
            </a:pPr>
            <a:r>
              <a:rPr lang="es-SV" dirty="0"/>
              <a:t> </a:t>
            </a:r>
            <a:r>
              <a:rPr lang="es-SV" dirty="0" err="1" smtClean="0"/>
              <a:t>Rm</a:t>
            </a:r>
            <a:r>
              <a:rPr lang="es-SV" dirty="0" smtClean="0"/>
              <a:t> 12, 7ss: los dones.</a:t>
            </a:r>
          </a:p>
          <a:p>
            <a:pPr lvl="1">
              <a:buFont typeface="Courier New" pitchFamily="49" charset="0"/>
              <a:buChar char="o"/>
            </a:pPr>
            <a:r>
              <a:rPr lang="es-SV" dirty="0"/>
              <a:t> </a:t>
            </a:r>
            <a:r>
              <a:rPr lang="es-SV" dirty="0" smtClean="0"/>
              <a:t>1ª </a:t>
            </a:r>
            <a:r>
              <a:rPr lang="es-SV" dirty="0" err="1" smtClean="0"/>
              <a:t>Cor</a:t>
            </a:r>
            <a:r>
              <a:rPr lang="es-SV" dirty="0" smtClean="0"/>
              <a:t> 13, 3ss: himno al amor.</a:t>
            </a:r>
          </a:p>
          <a:p>
            <a:pPr>
              <a:buFont typeface="Wingdings" pitchFamily="2" charset="2"/>
              <a:buChar char="q"/>
            </a:pPr>
            <a:r>
              <a:rPr lang="es-SV" dirty="0"/>
              <a:t> </a:t>
            </a:r>
            <a:r>
              <a:rPr lang="es-SV" dirty="0" smtClean="0"/>
              <a:t>Santiago enseña que la religión pura delante de Dios consiste en socorrer a los huérfanos y a las viudas en sus aflicciones (</a:t>
            </a:r>
            <a:r>
              <a:rPr lang="es-SV" dirty="0" err="1" smtClean="0"/>
              <a:t>Sant</a:t>
            </a:r>
            <a:r>
              <a:rPr lang="es-SV" dirty="0" smtClean="0"/>
              <a:t> 1,27)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SV" dirty="0" smtClean="0"/>
              <a:t>Segunda parte</a:t>
            </a:r>
            <a:endParaRPr lang="es-SV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SV" sz="7300" dirty="0" smtClean="0">
                <a:solidFill>
                  <a:srgbClr val="FF0000"/>
                </a:solidFill>
              </a:rPr>
              <a:t>La teología de la pobreza</a:t>
            </a:r>
            <a:endParaRPr lang="es-SV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214290"/>
            <a:ext cx="87154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dirty="0" smtClean="0"/>
              <a:t>Aunque el socorro humano llegara a faltarles, la Sagrada Escritura enseña que los miserables y los humildes tienen un poderoso defensor en Dios. Pues el Señor escucha el grito del oprimido, protege y socorre a los pobres y venga a los miserables y a los indefensos.</a:t>
            </a:r>
          </a:p>
          <a:p>
            <a:pPr algn="just"/>
            <a:endParaRPr lang="es-SV" dirty="0"/>
          </a:p>
          <a:p>
            <a:pPr algn="just">
              <a:buFontTx/>
              <a:buChar char="-"/>
            </a:pPr>
            <a:r>
              <a:rPr lang="es-SV" i="1" u="sng" dirty="0" smtClean="0"/>
              <a:t>Dios defiende a los pobres</a:t>
            </a:r>
          </a:p>
          <a:p>
            <a:pPr algn="just">
              <a:buFontTx/>
              <a:buChar char="-"/>
            </a:pPr>
            <a:endParaRPr lang="es-SV" i="1" u="sng" dirty="0"/>
          </a:p>
          <a:p>
            <a:pPr algn="just">
              <a:buFontTx/>
              <a:buChar char="-"/>
            </a:pPr>
            <a:r>
              <a:rPr lang="es-SV" dirty="0" smtClean="0"/>
              <a:t>Los humildes y los indigentes se encuentran en una relación especial con el Señor, protector de los pobres.</a:t>
            </a:r>
          </a:p>
          <a:p>
            <a:pPr algn="just">
              <a:buFontTx/>
              <a:buChar char="-"/>
            </a:pPr>
            <a:r>
              <a:rPr lang="es-SV" dirty="0"/>
              <a:t> </a:t>
            </a:r>
            <a:r>
              <a:rPr lang="es-SV" dirty="0" smtClean="0"/>
              <a:t>en el Código de la Alianza encontramos que el Señor prohíbe maltratar a las personas indefensas porque si claman al Señor, Él los escuchará (Ex 22, 21ss)</a:t>
            </a:r>
          </a:p>
          <a:p>
            <a:pPr algn="just">
              <a:buFontTx/>
              <a:buChar char="-"/>
            </a:pPr>
            <a:r>
              <a:rPr lang="es-SV" dirty="0"/>
              <a:t> </a:t>
            </a:r>
            <a:r>
              <a:rPr lang="es-SV" dirty="0" smtClean="0"/>
              <a:t>El Señor Dios de Israel hace justicia al huérfano y a la viuda, ama al extranjero, le da pan y vestidos (</a:t>
            </a:r>
            <a:r>
              <a:rPr lang="es-SV" dirty="0" err="1" smtClean="0"/>
              <a:t>Dt</a:t>
            </a:r>
            <a:r>
              <a:rPr lang="es-SV" dirty="0" smtClean="0"/>
              <a:t> 10, 17ss); por eso el que oprime al pobre ofende a Dios, mientras que el que tiene compasión del miserable honra al creador (</a:t>
            </a:r>
            <a:r>
              <a:rPr lang="es-SV" dirty="0" err="1" smtClean="0"/>
              <a:t>Prov</a:t>
            </a:r>
            <a:r>
              <a:rPr lang="es-SV" dirty="0" smtClean="0"/>
              <a:t> 14, 31), el que oprime a los miserables se atrae los castigos divinos (</a:t>
            </a:r>
            <a:r>
              <a:rPr lang="es-SV" dirty="0" err="1" smtClean="0"/>
              <a:t>Prov</a:t>
            </a:r>
            <a:r>
              <a:rPr lang="es-SV" dirty="0" smtClean="0"/>
              <a:t> 28, 3).</a:t>
            </a:r>
          </a:p>
          <a:p>
            <a:pPr algn="just">
              <a:buFontTx/>
              <a:buChar char="-"/>
            </a:pPr>
            <a:endParaRPr lang="es-SV" dirty="0"/>
          </a:p>
          <a:p>
            <a:pPr algn="just">
              <a:buFontTx/>
              <a:buChar char="-"/>
            </a:pPr>
            <a:r>
              <a:rPr lang="es-SV" dirty="0" smtClean="0"/>
              <a:t> </a:t>
            </a:r>
            <a:r>
              <a:rPr lang="es-SV" i="1" u="sng" dirty="0" smtClean="0"/>
              <a:t>La espiritualidad de los pobres</a:t>
            </a:r>
          </a:p>
          <a:p>
            <a:pPr algn="just"/>
            <a:r>
              <a:rPr lang="es-SV" dirty="0" smtClean="0"/>
              <a:t>Conscientes de la especial protección que el Señor reserva a los miserables, en Israel se formó una verdadera espiritualidad de los pobres y los </a:t>
            </a:r>
            <a:r>
              <a:rPr lang="es-SV" b="1" dirty="0" smtClean="0"/>
              <a:t>salmos </a:t>
            </a:r>
            <a:r>
              <a:rPr lang="es-SV" dirty="0" smtClean="0"/>
              <a:t>son la prueba de ello; muchas de esas oraciones contienen la súplica angustiosa de estas personas humildes que viven en la opresión pero que confían totalmente en Dios.</a:t>
            </a:r>
            <a:endParaRPr lang="es-SV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214290"/>
            <a:ext cx="8715436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SV" i="1" u="sng" dirty="0" smtClean="0"/>
              <a:t>Los pobres del Señor en el Salterio</a:t>
            </a:r>
          </a:p>
          <a:p>
            <a:pPr lvl="1" algn="just">
              <a:buFontTx/>
              <a:buChar char="-"/>
            </a:pPr>
            <a:r>
              <a:rPr lang="es-SV" dirty="0" smtClean="0"/>
              <a:t>Los pobres y los humildes encuentran un refugio seguro en aquel Dios que escucha el grito del afligido (</a:t>
            </a:r>
            <a:r>
              <a:rPr lang="es-SV" dirty="0" err="1" smtClean="0"/>
              <a:t>Ps</a:t>
            </a:r>
            <a:r>
              <a:rPr lang="es-SV" dirty="0" smtClean="0"/>
              <a:t> 9, 10.13. 38; 14, 6), por ser el padre de los huérfanos y de </a:t>
            </a:r>
            <a:r>
              <a:rPr lang="es-SV" dirty="0" err="1" smtClean="0"/>
              <a:t>lsas</a:t>
            </a:r>
            <a:r>
              <a:rPr lang="es-SV" dirty="0" smtClean="0"/>
              <a:t> viudas  (</a:t>
            </a:r>
            <a:r>
              <a:rPr lang="es-SV" dirty="0" err="1" smtClean="0"/>
              <a:t>Ps</a:t>
            </a:r>
            <a:r>
              <a:rPr lang="es-SV" dirty="0" smtClean="0"/>
              <a:t> 68, 6), de todas las personas humildes e indefensas (</a:t>
            </a:r>
            <a:r>
              <a:rPr lang="es-SV" dirty="0" err="1" smtClean="0"/>
              <a:t>Ps</a:t>
            </a:r>
            <a:r>
              <a:rPr lang="es-SV" dirty="0" smtClean="0"/>
              <a:t> 146, 7-9).</a:t>
            </a:r>
          </a:p>
          <a:p>
            <a:pPr lvl="1" algn="just">
              <a:buFontTx/>
              <a:buChar char="-"/>
            </a:pPr>
            <a:r>
              <a:rPr lang="es-SV" dirty="0"/>
              <a:t> </a:t>
            </a:r>
            <a:r>
              <a:rPr lang="es-SV" dirty="0" smtClean="0"/>
              <a:t>los pobres en el peligro y en la angustia se dirigen con fe a su divino protector implorando su socorro (</a:t>
            </a:r>
            <a:r>
              <a:rPr lang="es-SV" dirty="0" err="1" smtClean="0"/>
              <a:t>Ps</a:t>
            </a:r>
            <a:r>
              <a:rPr lang="es-SV" dirty="0" smtClean="0"/>
              <a:t> 10, 14), “</a:t>
            </a:r>
            <a:r>
              <a:rPr lang="es-SV" sz="1600" i="1" dirty="0" smtClean="0">
                <a:solidFill>
                  <a:srgbClr val="002060"/>
                </a:solidFill>
              </a:rPr>
              <a:t>Yo soy un pobre y desgraciado, Señor, socórreme; Tú eres mi ayuda y mi liberador, Señor no tardes</a:t>
            </a:r>
            <a:r>
              <a:rPr lang="es-SV" dirty="0" smtClean="0"/>
              <a:t>” (</a:t>
            </a:r>
            <a:r>
              <a:rPr lang="es-SV" dirty="0" err="1" smtClean="0"/>
              <a:t>Ps</a:t>
            </a:r>
            <a:r>
              <a:rPr lang="es-SV" dirty="0" smtClean="0"/>
              <a:t> 70, 6)</a:t>
            </a:r>
          </a:p>
          <a:p>
            <a:pPr lvl="1" algn="just">
              <a:buFontTx/>
              <a:buChar char="-"/>
            </a:pPr>
            <a:r>
              <a:rPr lang="es-SV" dirty="0"/>
              <a:t> </a:t>
            </a:r>
            <a:r>
              <a:rPr lang="es-SV" dirty="0" smtClean="0"/>
              <a:t>los salmistas ponen en boca de Dios expresiones como esta: “</a:t>
            </a:r>
            <a:r>
              <a:rPr lang="es-SV" sz="1600" i="1" dirty="0" smtClean="0">
                <a:solidFill>
                  <a:srgbClr val="002060"/>
                </a:solidFill>
              </a:rPr>
              <a:t>por la opresión del débil y el gemido del pobre ahora me levanto yo, dice el Señor; yo daré mi auxilio al que lo ansía</a:t>
            </a:r>
            <a:r>
              <a:rPr lang="es-SV" dirty="0" smtClean="0"/>
              <a:t>” (</a:t>
            </a:r>
            <a:r>
              <a:rPr lang="es-SV" dirty="0" err="1" smtClean="0"/>
              <a:t>Ps</a:t>
            </a:r>
            <a:r>
              <a:rPr lang="es-SV" dirty="0" smtClean="0"/>
              <a:t> 12, 6).</a:t>
            </a:r>
          </a:p>
          <a:p>
            <a:pPr lvl="1" algn="just">
              <a:buFontTx/>
              <a:buChar char="-"/>
            </a:pPr>
            <a:endParaRPr lang="es-SV" dirty="0"/>
          </a:p>
          <a:p>
            <a:pPr algn="just">
              <a:buFontTx/>
              <a:buChar char="-"/>
            </a:pPr>
            <a:r>
              <a:rPr lang="es-SV" dirty="0" smtClean="0"/>
              <a:t> </a:t>
            </a:r>
            <a:r>
              <a:rPr lang="es-SV" i="1" u="sng" dirty="0" smtClean="0"/>
              <a:t>La búsqueda de la pobreza</a:t>
            </a:r>
          </a:p>
          <a:p>
            <a:pPr algn="just">
              <a:buFontTx/>
              <a:buChar char="-"/>
            </a:pPr>
            <a:endParaRPr lang="es-SV" i="1" u="sng" dirty="0"/>
          </a:p>
          <a:p>
            <a:pPr algn="just"/>
            <a:r>
              <a:rPr lang="es-SV" dirty="0" smtClean="0"/>
              <a:t>El Señor no sólo no desprecia un corazón abatido y humillado (</a:t>
            </a:r>
            <a:r>
              <a:rPr lang="es-SV" dirty="0" err="1" smtClean="0"/>
              <a:t>Ps</a:t>
            </a:r>
            <a:r>
              <a:rPr lang="es-SV" dirty="0" smtClean="0"/>
              <a:t> 51,19), sino que Él, el Altísimo vive también con los pobres para reavivar su espíritu y reanimar su corazón (</a:t>
            </a:r>
            <a:r>
              <a:rPr lang="es-SV" dirty="0" err="1" smtClean="0"/>
              <a:t>Is</a:t>
            </a:r>
            <a:r>
              <a:rPr lang="es-SV" dirty="0" smtClean="0"/>
              <a:t> 57, 15). Por tal motivo el Señor Dios se encuentra en una relación especial con los humildes y por esa relación privilegiada se exhorta a buscar la pobreza para evitar los efectos tremendos del juicio punitivo: “ </a:t>
            </a:r>
            <a:r>
              <a:rPr lang="es-SV" sz="1600" i="1" dirty="0" smtClean="0">
                <a:solidFill>
                  <a:srgbClr val="002060"/>
                </a:solidFill>
              </a:rPr>
              <a:t>Busquen al Señor ustedes todos, humildes de la tierra, que han puesto en práctica sus preceptos; busquen la justicia, busquen la humildad, quizá puedan quedar seguros el día de la ira del Señor</a:t>
            </a:r>
            <a:r>
              <a:rPr lang="es-SV" dirty="0" smtClean="0"/>
              <a:t>” (</a:t>
            </a:r>
            <a:r>
              <a:rPr lang="es-SV" dirty="0" err="1" smtClean="0"/>
              <a:t>Sof</a:t>
            </a:r>
            <a:r>
              <a:rPr lang="es-SV" dirty="0" smtClean="0"/>
              <a:t> 2, 3).</a:t>
            </a:r>
          </a:p>
          <a:p>
            <a:pPr algn="just"/>
            <a:endParaRPr lang="es-SV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42852"/>
            <a:ext cx="900115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SV" i="1" u="sng" dirty="0" smtClean="0"/>
              <a:t>El Mesías pobre, enviado a los pobres</a:t>
            </a:r>
          </a:p>
          <a:p>
            <a:endParaRPr lang="es-SV" dirty="0"/>
          </a:p>
          <a:p>
            <a:pPr algn="just"/>
            <a:r>
              <a:rPr lang="es-SV" dirty="0" smtClean="0"/>
              <a:t>La espiritualidad de los Pobres del Señor encuentra su expresión suprema en la figura del </a:t>
            </a:r>
            <a: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personaje mesiánico</a:t>
            </a:r>
            <a:r>
              <a:rPr lang="es-SV" dirty="0" smtClean="0"/>
              <a:t>, que en algunos oráculos del AT es presentado como un </a:t>
            </a:r>
            <a:r>
              <a:rPr lang="es-SV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pobre</a:t>
            </a:r>
            <a:r>
              <a:rPr lang="es-SV" dirty="0" smtClean="0"/>
              <a:t>, bondadoso, manso y como el profeta y salvador de los miserables y humildes; en el salmo 22 el mesías es descrito como el pobre que en la opresión y en la humillación invoca a Dios para ser librado en tiempo de angustia mortal (</a:t>
            </a:r>
            <a:r>
              <a:rPr lang="es-SV" dirty="0" err="1" smtClean="0"/>
              <a:t>Ps</a:t>
            </a:r>
            <a:r>
              <a:rPr lang="es-SV" dirty="0" smtClean="0"/>
              <a:t> 22, 2ss)</a:t>
            </a:r>
          </a:p>
          <a:p>
            <a:pPr algn="just">
              <a:buFontTx/>
              <a:buChar char="-"/>
            </a:pPr>
            <a:r>
              <a:rPr lang="es-SV" dirty="0" smtClean="0"/>
              <a:t> </a:t>
            </a:r>
            <a:r>
              <a:rPr lang="es-SV" dirty="0" err="1" smtClean="0"/>
              <a:t>Is</a:t>
            </a:r>
            <a:r>
              <a:rPr lang="es-SV" dirty="0" smtClean="0"/>
              <a:t> 53, 4 en el cuarto canto presenta al Mesías como humillado.</a:t>
            </a:r>
          </a:p>
          <a:p>
            <a:pPr algn="just">
              <a:buFontTx/>
              <a:buChar char="-"/>
            </a:pPr>
            <a:r>
              <a:rPr lang="es-SV" dirty="0" smtClean="0"/>
              <a:t> </a:t>
            </a:r>
            <a:r>
              <a:rPr lang="es-SV" dirty="0" err="1" smtClean="0"/>
              <a:t>Zac</a:t>
            </a:r>
            <a:r>
              <a:rPr lang="es-SV" dirty="0" smtClean="0"/>
              <a:t> 9, 9ss describe al rey mesiánico como un justo, humilde y manso, montado en un asno.</a:t>
            </a:r>
          </a:p>
          <a:p>
            <a:pPr algn="just">
              <a:buFontTx/>
              <a:buChar char="-"/>
            </a:pPr>
            <a:r>
              <a:rPr lang="es-SV" dirty="0"/>
              <a:t> </a:t>
            </a:r>
            <a:r>
              <a:rPr lang="es-SV" dirty="0" err="1" smtClean="0"/>
              <a:t>Ps</a:t>
            </a:r>
            <a:r>
              <a:rPr lang="es-SV" dirty="0" smtClean="0"/>
              <a:t> 72, 12-14 el Mesías es un pobre del Señor, enviado a los pobres: “Él liberará al pobre que clamaba, al afligido que no tenía protector…” El personaje mesiánico será un mensajero de la buena nueva de la salvación a todos los pobres (</a:t>
            </a:r>
            <a:r>
              <a:rPr lang="es-SV" dirty="0" err="1" smtClean="0"/>
              <a:t>Is</a:t>
            </a:r>
            <a:r>
              <a:rPr lang="es-SV" dirty="0" smtClean="0"/>
              <a:t> 61, 1ss)</a:t>
            </a:r>
          </a:p>
          <a:p>
            <a:pPr algn="just">
              <a:buFontTx/>
              <a:buChar char="-"/>
            </a:pPr>
            <a:endParaRPr lang="es-SV" dirty="0"/>
          </a:p>
          <a:p>
            <a:pPr algn="just">
              <a:buFontTx/>
              <a:buChar char="-"/>
            </a:pPr>
            <a:r>
              <a:rPr lang="es-SV" dirty="0" smtClean="0"/>
              <a:t> </a:t>
            </a:r>
            <a:r>
              <a:rPr lang="es-SV" b="1" dirty="0" smtClean="0"/>
              <a:t>Jesús de Nazaret </a:t>
            </a:r>
            <a:r>
              <a:rPr lang="es-SV" dirty="0" smtClean="0"/>
              <a:t>realiza plenamente esos oráculos como lo enseña explícitamente Lucas en la descripción de la escena inaugural del ministerio del Salvador (</a:t>
            </a:r>
            <a:r>
              <a:rPr lang="es-SV" dirty="0" err="1" smtClean="0"/>
              <a:t>Lc</a:t>
            </a:r>
            <a:r>
              <a:rPr lang="es-SV" dirty="0" smtClean="0"/>
              <a:t> 4, 16-21).</a:t>
            </a:r>
          </a:p>
          <a:p>
            <a:pPr algn="just">
              <a:buFontTx/>
              <a:buChar char="-"/>
            </a:pPr>
            <a:r>
              <a:rPr lang="es-SV" dirty="0"/>
              <a:t> </a:t>
            </a:r>
            <a:r>
              <a:rPr lang="es-SV" dirty="0" smtClean="0"/>
              <a:t>Cristo es el pobre perfecto, de corazón manso y humilde, como Él mismo declara a sus discípulos al invitarles a ir a Él (Mt 11, 28ss).</a:t>
            </a:r>
          </a:p>
          <a:p>
            <a:pPr algn="just">
              <a:buFontTx/>
              <a:buChar char="-"/>
            </a:pPr>
            <a:r>
              <a:rPr lang="es-SV" dirty="0"/>
              <a:t> </a:t>
            </a:r>
            <a:r>
              <a:rPr lang="es-SV" dirty="0" smtClean="0"/>
              <a:t>Es el modelo de pobreza más absoluta y más radical en todas sus dimensiones, eligió nacer en una familia de pobres en un pesebre en Belén (</a:t>
            </a:r>
            <a:r>
              <a:rPr lang="es-SV" dirty="0" err="1" smtClean="0"/>
              <a:t>Lc</a:t>
            </a:r>
            <a:r>
              <a:rPr lang="es-SV" dirty="0" smtClean="0"/>
              <a:t> 2, 4-7). Durante su ministerio vivió la pobreza más completa: “</a:t>
            </a:r>
            <a:r>
              <a:rPr lang="es-SV" sz="1600" i="1" dirty="0" smtClean="0">
                <a:solidFill>
                  <a:srgbClr val="002060"/>
                </a:solidFill>
              </a:rPr>
              <a:t>Las zorras tienen sus madrigueras y las aves sus nidos donde colocar sus polluelos, pero el Hijo del Hombre no tiene dónde reclinar la cabeza</a:t>
            </a:r>
            <a:r>
              <a:rPr lang="es-SV" dirty="0" smtClean="0"/>
              <a:t>” (Mt 8, 20)</a:t>
            </a:r>
            <a:endParaRPr lang="es-SV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42852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dirty="0" smtClean="0"/>
              <a:t>- </a:t>
            </a:r>
            <a:r>
              <a:rPr lang="es-SV" b="1" dirty="0" smtClean="0"/>
              <a:t>El himno Cristológico </a:t>
            </a:r>
            <a:r>
              <a:rPr lang="es-SV" dirty="0" smtClean="0"/>
              <a:t>de Filipenses 2 sintetiza todo el misterio de la Salvación realizado por el hijo de Dios como un </a:t>
            </a:r>
            <a: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camino de pobreza</a:t>
            </a:r>
            <a:r>
              <a:rPr lang="es-SV" dirty="0" smtClean="0"/>
              <a:t> desde el despojo de la naturaleza divina para asumir la condición de esclavo, haciéndose pasar por uno de tantos (</a:t>
            </a:r>
            <a:r>
              <a:rPr lang="es-SV" dirty="0" err="1" smtClean="0"/>
              <a:t>Flp</a:t>
            </a:r>
            <a:r>
              <a:rPr lang="es-SV" dirty="0" smtClean="0"/>
              <a:t> 2, 3ss); por tanto, en esta perspectiva, la encarnación y la redención forman el estado de pobreza radical que podríamos llamar “METAFÍSICA” o “SUSTANCIAL”, porque toca a la esencia o naturaleza del Hijo de Dios: Humillación y pobreza.</a:t>
            </a:r>
          </a:p>
          <a:p>
            <a:pPr algn="just"/>
            <a:endParaRPr lang="es-SV" dirty="0"/>
          </a:p>
          <a:p>
            <a:pPr algn="just">
              <a:buFont typeface="Wingdings" pitchFamily="2" charset="2"/>
              <a:buChar char="q"/>
            </a:pPr>
            <a:r>
              <a:rPr lang="es-SV" dirty="0" smtClean="0"/>
              <a:t> </a:t>
            </a:r>
            <a:r>
              <a:rPr lang="es-SV" b="1" dirty="0" smtClean="0"/>
              <a:t>María Virgen, la pobre del Señor</a:t>
            </a:r>
          </a:p>
          <a:p>
            <a:pPr algn="just"/>
            <a:endParaRPr lang="es-SV" dirty="0"/>
          </a:p>
          <a:p>
            <a:pPr algn="just"/>
            <a:r>
              <a:rPr lang="es-SV" dirty="0" smtClean="0"/>
              <a:t>El mesías, pobre y profeta de los míseros quiso tomar carne humana de una madre pobre; mejor, de la </a:t>
            </a:r>
            <a:r>
              <a:rPr lang="es-SV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Pobre del Señor</a:t>
            </a:r>
            <a:r>
              <a:rPr lang="es-SV" dirty="0" smtClean="0"/>
              <a:t> por excelencia. </a:t>
            </a:r>
            <a:endParaRPr lang="es-SV" dirty="0"/>
          </a:p>
          <a:p>
            <a:pPr algn="just">
              <a:buFontTx/>
              <a:buChar char="-"/>
            </a:pPr>
            <a:r>
              <a:rPr lang="es-SV" dirty="0" smtClean="0"/>
              <a:t>El tercer evangelista nos presenta a María en esa perspectiva al considerar el estado de esta mujer como una condición de pobreza “sustancial” análoga a la de la encarnación y a la de la cruz. No por casualidad en los primeros versículos del </a:t>
            </a:r>
            <a:r>
              <a:rPr lang="es-SV" i="1" dirty="0" err="1" smtClean="0"/>
              <a:t>Magnificat</a:t>
            </a:r>
            <a:r>
              <a:rPr lang="es-SV" dirty="0" smtClean="0"/>
              <a:t> resalta la mirada de Dios a la pobreza (</a:t>
            </a:r>
            <a:r>
              <a:rPr lang="es-SV" dirty="0" err="1" smtClean="0"/>
              <a:t>Tapeinosis</a:t>
            </a:r>
            <a:r>
              <a:rPr lang="es-SV" dirty="0" smtClean="0"/>
              <a:t>) de su sierva (</a:t>
            </a:r>
            <a:r>
              <a:rPr lang="es-SV" dirty="0" err="1" smtClean="0"/>
              <a:t>Lc</a:t>
            </a:r>
            <a:r>
              <a:rPr lang="es-SV" dirty="0" smtClean="0"/>
              <a:t> 1, 47s)</a:t>
            </a:r>
          </a:p>
          <a:p>
            <a:pPr algn="just">
              <a:buFontTx/>
              <a:buChar char="-"/>
            </a:pPr>
            <a:endParaRPr lang="es-SV" dirty="0"/>
          </a:p>
          <a:p>
            <a:pPr algn="ctr"/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POBREZA POR EL REINO</a:t>
            </a:r>
          </a:p>
          <a:p>
            <a:pPr algn="just"/>
            <a:endParaRPr lang="es-SV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SV" dirty="0" smtClean="0"/>
              <a:t>Entre las exigencias del Reino inaugurado por el Mesías, la pobreza radical forma uno de los elementos más significativos.</a:t>
            </a:r>
          </a:p>
          <a:p>
            <a:pPr algn="just"/>
            <a:r>
              <a:rPr lang="es-SV" dirty="0" smtClean="0"/>
              <a:t>- </a:t>
            </a:r>
            <a:r>
              <a:rPr lang="es-SV" b="1" dirty="0" smtClean="0"/>
              <a:t>Dichosos los pobres </a:t>
            </a:r>
            <a:r>
              <a:rPr lang="es-SV" dirty="0" smtClean="0"/>
              <a:t>es entendida en sentido espiritual y en sentido social.</a:t>
            </a:r>
            <a:endParaRPr lang="es-SV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214290"/>
            <a:ext cx="87154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eriod"/>
            </a:pPr>
            <a:r>
              <a:rPr lang="es-SV" dirty="0" smtClean="0"/>
              <a:t>En sentido social es San Lucas quien refiere con mayor fidelidad las expresiones sobre las bienaventuranzas salidas de la boca de Cristo (</a:t>
            </a:r>
            <a:r>
              <a:rPr lang="es-SV" dirty="0" err="1" smtClean="0"/>
              <a:t>Lc</a:t>
            </a:r>
            <a:r>
              <a:rPr lang="es-SV" dirty="0" smtClean="0"/>
              <a:t> 6, 20ss). Aquí el profeta de Nazaret declara dichosos a los miserables, es decir a cuantos tienen hambre  y lloran en la pobreza más absoluta. Lucas los contrapone a los ricos, a los que gozan y los declara “</a:t>
            </a:r>
            <a:r>
              <a:rPr lang="es-SV" b="1" dirty="0" smtClean="0"/>
              <a:t>malditos</a:t>
            </a:r>
            <a:r>
              <a:rPr lang="es-SV" dirty="0" smtClean="0"/>
              <a:t>” (</a:t>
            </a:r>
            <a:r>
              <a:rPr lang="es-SV" dirty="0" err="1" smtClean="0"/>
              <a:t>Lc</a:t>
            </a:r>
            <a:r>
              <a:rPr lang="es-SV" dirty="0" smtClean="0"/>
              <a:t> 6, 24ss). Los pobres son evangelizados por Cristo, son el objeto principal de la acción mesiánica (</a:t>
            </a:r>
            <a:r>
              <a:rPr lang="es-SV" dirty="0" err="1" smtClean="0"/>
              <a:t>Lc</a:t>
            </a:r>
            <a:r>
              <a:rPr lang="es-SV" dirty="0" smtClean="0"/>
              <a:t> 4, 18; 7, 22); son los llamados al banquete escatológico y ocupan el puesto de los invitados oficiales (</a:t>
            </a:r>
            <a:r>
              <a:rPr lang="es-SV" dirty="0" err="1" smtClean="0"/>
              <a:t>Lc</a:t>
            </a:r>
            <a:r>
              <a:rPr lang="es-SV" dirty="0" smtClean="0"/>
              <a:t> 14, 21ss); por esa razón son proclamados “</a:t>
            </a:r>
            <a:r>
              <a:rPr lang="es-SV" i="1" dirty="0" smtClean="0">
                <a:solidFill>
                  <a:srgbClr val="002060"/>
                </a:solidFill>
              </a:rPr>
              <a:t>Dichosos</a:t>
            </a:r>
            <a:r>
              <a:rPr lang="es-SV" dirty="0" smtClean="0"/>
              <a:t>” los pobres.</a:t>
            </a:r>
          </a:p>
          <a:p>
            <a:pPr marL="342900" indent="-342900" algn="just">
              <a:buFont typeface="+mj-lt"/>
              <a:buAutoNum type="alphaLcPeriod"/>
            </a:pPr>
            <a:endParaRPr lang="es-SV" dirty="0"/>
          </a:p>
          <a:p>
            <a:pPr marL="342900" indent="-342900" algn="just">
              <a:buFont typeface="+mj-lt"/>
              <a:buAutoNum type="alphaLcPeriod"/>
            </a:pPr>
            <a:r>
              <a:rPr lang="es-SV" dirty="0" smtClean="0"/>
              <a:t>En sentido espiritual Jesús proclama Bienaventurados a los pobres de </a:t>
            </a:r>
            <a:r>
              <a:rPr lang="es-SV" i="1" dirty="0" smtClean="0"/>
              <a:t>espíritu</a:t>
            </a:r>
            <a:r>
              <a:rPr lang="es-SV" dirty="0" smtClean="0"/>
              <a:t>, es decir, a los mansos, los afligidos y cuantos tienen hambre y sed de justicias (</a:t>
            </a:r>
            <a:r>
              <a:rPr lang="es-SV" sz="1400" dirty="0" smtClean="0"/>
              <a:t>Mt 5, 3-6</a:t>
            </a:r>
            <a:r>
              <a:rPr lang="es-SV" dirty="0" smtClean="0"/>
              <a:t>) Evidentemente, con esta expresión el profeta de Nazaret especifica la categoría de los pobres considerados dichosos: no deben ser considerados dichosos todos los pobres, sino los que lo son en </a:t>
            </a:r>
            <a:r>
              <a:rPr lang="es-SV" i="1" dirty="0" smtClean="0"/>
              <a:t>espíritu</a:t>
            </a:r>
            <a:r>
              <a:rPr lang="es-SV" dirty="0" smtClean="0"/>
              <a:t>.</a:t>
            </a:r>
          </a:p>
          <a:p>
            <a:pPr marL="857250" lvl="1" indent="-400050" algn="just">
              <a:buFont typeface="+mj-lt"/>
              <a:buAutoNum type="romanLcPeriod"/>
            </a:pPr>
            <a:r>
              <a:rPr lang="es-SV" dirty="0" smtClean="0"/>
              <a:t>La expresión “</a:t>
            </a:r>
            <a:r>
              <a:rPr lang="es-SV" i="1" dirty="0" smtClean="0"/>
              <a:t>en espíritu</a:t>
            </a:r>
            <a:r>
              <a:rPr lang="es-SV" dirty="0" smtClean="0"/>
              <a:t>” no aparece en ningún otro sitio del evangelio de Mateo, pero es semejante a la locución “</a:t>
            </a:r>
            <a:r>
              <a:rPr lang="es-SV" i="1" dirty="0" smtClean="0"/>
              <a:t>de corazón</a:t>
            </a:r>
            <a:r>
              <a:rPr lang="es-SV" dirty="0" smtClean="0"/>
              <a:t>” que se emplea en la sexta bienaventuranza para indicar la pureza del interior, la del ánimo (Mt 5,8); la expresión “</a:t>
            </a:r>
            <a:r>
              <a:rPr lang="es-SV" i="1" dirty="0" smtClean="0"/>
              <a:t>de corazón</a:t>
            </a:r>
            <a:r>
              <a:rPr lang="es-SV" dirty="0" smtClean="0"/>
              <a:t>” significa “</a:t>
            </a:r>
            <a:r>
              <a:rPr lang="es-SV" i="1" dirty="0" smtClean="0"/>
              <a:t>en lo íntimo</a:t>
            </a:r>
            <a:r>
              <a:rPr lang="es-SV" dirty="0" smtClean="0"/>
              <a:t>”, en lo secreto del propio corazón que aparece en Mt 5,28= </a:t>
            </a:r>
            <a:r>
              <a:rPr lang="es-SV" sz="1400" dirty="0" smtClean="0"/>
              <a:t>adulterio</a:t>
            </a:r>
            <a:r>
              <a:rPr lang="es-SV" dirty="0" smtClean="0"/>
              <a:t>; 9,4= </a:t>
            </a:r>
            <a:r>
              <a:rPr lang="es-SV" sz="1400" dirty="0" smtClean="0"/>
              <a:t>por qué piensan mal en su corazón</a:t>
            </a:r>
            <a:r>
              <a:rPr lang="es-SV" dirty="0" smtClean="0"/>
              <a:t>; 24,48= </a:t>
            </a:r>
            <a:r>
              <a:rPr lang="es-SV" sz="1400" dirty="0" smtClean="0"/>
              <a:t>el mal siervo dice en su corazón: tardará en venir.</a:t>
            </a:r>
            <a:endParaRPr lang="es-SV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214290"/>
            <a:ext cx="86439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SV" b="1" u="sng" dirty="0" smtClean="0"/>
              <a:t>Necesidad de la pobreza voluntaria</a:t>
            </a:r>
          </a:p>
          <a:p>
            <a:pPr>
              <a:buFontTx/>
              <a:buChar char="-"/>
            </a:pPr>
            <a:endParaRPr lang="es-SV" b="1" u="sng" dirty="0"/>
          </a:p>
          <a:p>
            <a:pPr algn="just"/>
            <a:r>
              <a:rPr lang="es-SV" dirty="0" smtClean="0"/>
              <a:t>Dada la especialísima relación existente entre el Reino de Dios y los pobres, resulta comprensible la elección del estado de pobreza para vivir una relación de particular intimidad con Dios y para ser miembro del Reino.</a:t>
            </a:r>
          </a:p>
          <a:p>
            <a:pPr algn="just"/>
            <a:endParaRPr lang="es-SV" dirty="0"/>
          </a:p>
          <a:p>
            <a:pPr algn="just">
              <a:buFontTx/>
              <a:buChar char="-"/>
            </a:pPr>
            <a:r>
              <a:rPr lang="es-SV" u="sng" dirty="0" smtClean="0"/>
              <a:t>Jesús exige la pobreza</a:t>
            </a:r>
          </a:p>
          <a:p>
            <a:pPr algn="just"/>
            <a:r>
              <a:rPr lang="es-SV" dirty="0" smtClean="0"/>
              <a:t>Por el ejemplo de pobreza heroica dada por Jesús es también un imperativo que su discípulo viva la experiencia del despojo de todo bien temporal para seguirlo de modo radical.</a:t>
            </a:r>
          </a:p>
          <a:p>
            <a:pPr algn="just"/>
            <a:endParaRPr lang="es-SV" dirty="0"/>
          </a:p>
          <a:p>
            <a:pPr algn="just"/>
            <a:r>
              <a:rPr lang="es-SV" dirty="0" smtClean="0"/>
              <a:t>En las primeras llamadas los evangelistas observan que estos pescadores lo dejaron todo y lo siguieron (Mt 4, 20.22) y Pedro lo recordará a Jesús en Mc 10, 28.</a:t>
            </a:r>
          </a:p>
          <a:p>
            <a:pPr algn="just"/>
            <a:endParaRPr lang="es-SV" dirty="0"/>
          </a:p>
          <a:p>
            <a:pPr algn="just">
              <a:buFontTx/>
              <a:buChar char="-"/>
            </a:pPr>
            <a:r>
              <a:rPr lang="es-SV" b="1" dirty="0" smtClean="0"/>
              <a:t>La primera comunidad cristiana </a:t>
            </a:r>
            <a:r>
              <a:rPr lang="es-SV" dirty="0" smtClean="0"/>
              <a:t>vivió la exigencia de la elección de la pobreza radical, pues Lucas observa que los recién evangelizados vendían cuanto poseían para llevar lo obtenido a los apóstoles quiénes distribuían los bienes según las necesidades (</a:t>
            </a:r>
            <a:r>
              <a:rPr lang="es-SV" dirty="0" err="1" smtClean="0"/>
              <a:t>Act</a:t>
            </a:r>
            <a:r>
              <a:rPr lang="es-SV" dirty="0" smtClean="0"/>
              <a:t> 2, 44; 4, 32ss)</a:t>
            </a:r>
          </a:p>
          <a:p>
            <a:pPr algn="just">
              <a:buFontTx/>
              <a:buChar char="-"/>
            </a:pPr>
            <a:r>
              <a:rPr lang="es-SV" dirty="0" smtClean="0"/>
              <a:t>Con la elección de la pobreza por Cristo y su evangelio se realiza un negocio inteligente, porque se adquiere un tesoro, se compra la perla más valiosa (Mt 13, 44ss)</a:t>
            </a:r>
            <a:endParaRPr lang="es-SV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28596" y="214290"/>
            <a:ext cx="80560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regla del Seráfico Padre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85720" y="1214422"/>
            <a:ext cx="87154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Capitolo </a:t>
            </a:r>
            <a:r>
              <a:rPr lang="it-IT" b="1" dirty="0" err="1" smtClean="0"/>
              <a:t>I</a:t>
            </a:r>
            <a:r>
              <a:rPr lang="it-IT" b="1" dirty="0" smtClean="0"/>
              <a:t>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Nel </a:t>
            </a:r>
            <a:r>
              <a:rPr lang="it-IT" b="1" dirty="0" err="1" smtClean="0"/>
              <a:t>Nome</a:t>
            </a:r>
            <a:r>
              <a:rPr lang="it-IT" b="1" dirty="0" smtClean="0"/>
              <a:t> del </a:t>
            </a:r>
            <a:r>
              <a:rPr lang="it-IT" b="1" dirty="0" err="1" smtClean="0"/>
              <a:t>Signore</a:t>
            </a:r>
            <a:r>
              <a:rPr lang="it-IT" b="1" dirty="0" smtClean="0"/>
              <a:t> incomincia </a:t>
            </a:r>
            <a:r>
              <a:rPr lang="it-IT" b="1" dirty="0" err="1" smtClean="0"/>
              <a:t>la</a:t>
            </a:r>
            <a:r>
              <a:rPr lang="it-IT" b="1" dirty="0" smtClean="0"/>
              <a:t> vita </a:t>
            </a:r>
            <a:r>
              <a:rPr lang="it-IT" b="1" dirty="0" err="1" smtClean="0"/>
              <a:t>dei</a:t>
            </a:r>
            <a:r>
              <a:rPr lang="it-IT" b="1" dirty="0" smtClean="0"/>
              <a:t> Frati </a:t>
            </a:r>
            <a:r>
              <a:rPr lang="it-IT" b="1" dirty="0" err="1" smtClean="0"/>
              <a:t>Minori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La </a:t>
            </a:r>
            <a:r>
              <a:rPr lang="it-IT" dirty="0" err="1" smtClean="0"/>
              <a:t>Regola</a:t>
            </a:r>
            <a:r>
              <a:rPr lang="it-IT" dirty="0" smtClean="0"/>
              <a:t> e </a:t>
            </a:r>
            <a:r>
              <a:rPr lang="it-IT" dirty="0" err="1" smtClean="0"/>
              <a:t>vita</a:t>
            </a:r>
            <a:r>
              <a:rPr lang="it-IT" dirty="0" smtClean="0"/>
              <a:t> dei </a:t>
            </a:r>
            <a:r>
              <a:rPr lang="it-IT" dirty="0" err="1" smtClean="0"/>
              <a:t>frati</a:t>
            </a:r>
            <a:r>
              <a:rPr lang="it-IT" dirty="0" smtClean="0"/>
              <a:t> minori </a:t>
            </a:r>
            <a:r>
              <a:rPr lang="it-IT" dirty="0" err="1" smtClean="0"/>
              <a:t>è</a:t>
            </a:r>
            <a:r>
              <a:rPr lang="it-IT" dirty="0" smtClean="0"/>
              <a:t> questa, </a:t>
            </a:r>
            <a:r>
              <a:rPr lang="it-IT" dirty="0" err="1" smtClean="0"/>
              <a:t>cioè</a:t>
            </a:r>
            <a:r>
              <a:rPr lang="it-IT" dirty="0" smtClean="0"/>
              <a:t> osservare </a:t>
            </a:r>
            <a:r>
              <a:rPr lang="it-IT" dirty="0" err="1" smtClean="0"/>
              <a:t>il</a:t>
            </a:r>
            <a:r>
              <a:rPr lang="it-IT" dirty="0" smtClean="0"/>
              <a:t> santo </a:t>
            </a:r>
            <a:r>
              <a:rPr lang="it-IT" dirty="0" err="1" smtClean="0"/>
              <a:t>Vangelo</a:t>
            </a:r>
            <a:r>
              <a:rPr lang="it-IT" dirty="0" smtClean="0"/>
              <a:t> del </a:t>
            </a:r>
            <a:r>
              <a:rPr lang="it-IT" dirty="0" err="1" smtClean="0"/>
              <a:t>Signore</a:t>
            </a:r>
            <a:r>
              <a:rPr lang="it-IT" dirty="0" smtClean="0"/>
              <a:t> nostro </a:t>
            </a:r>
            <a:r>
              <a:rPr lang="it-IT" dirty="0" err="1" smtClean="0"/>
              <a:t>Gesù</a:t>
            </a:r>
            <a:r>
              <a:rPr lang="it-IT" dirty="0" smtClean="0"/>
              <a:t> Cristo, </a:t>
            </a:r>
            <a:r>
              <a:rPr lang="it-IT" dirty="0" err="1" smtClean="0"/>
              <a:t>vivendo</a:t>
            </a:r>
            <a:r>
              <a:rPr lang="it-IT" dirty="0" smtClean="0"/>
              <a:t> in </a:t>
            </a:r>
            <a:r>
              <a:rPr lang="it-IT" dirty="0" err="1" smtClean="0"/>
              <a:t>obbedienza</a:t>
            </a:r>
            <a:r>
              <a:rPr lang="it-IT" dirty="0" smtClean="0"/>
              <a:t>, </a:t>
            </a:r>
            <a:r>
              <a:rPr lang="it-IT" dirty="0" err="1" smtClean="0"/>
              <a:t>senza</a:t>
            </a:r>
            <a:r>
              <a:rPr lang="it-IT" dirty="0" smtClean="0"/>
              <a:t> nulla </a:t>
            </a:r>
            <a:r>
              <a:rPr lang="it-IT" dirty="0" err="1" smtClean="0"/>
              <a:t>di</a:t>
            </a:r>
            <a:r>
              <a:rPr lang="it-IT" dirty="0" smtClean="0"/>
              <a:t> proprio </a:t>
            </a:r>
            <a:r>
              <a:rPr lang="it-IT" dirty="0" err="1" smtClean="0"/>
              <a:t>e</a:t>
            </a:r>
            <a:r>
              <a:rPr lang="it-IT" dirty="0" smtClean="0"/>
              <a:t> in </a:t>
            </a:r>
            <a:r>
              <a:rPr lang="it-IT" dirty="0" err="1" smtClean="0"/>
              <a:t>castità</a:t>
            </a:r>
            <a:r>
              <a:rPr lang="it-IT" dirty="0" smtClean="0"/>
              <a:t>. </a:t>
            </a:r>
            <a:br>
              <a:rPr lang="it-IT" dirty="0" smtClean="0"/>
            </a:br>
            <a:r>
              <a:rPr lang="it-IT" dirty="0" smtClean="0"/>
              <a:t>Frate </a:t>
            </a:r>
            <a:r>
              <a:rPr lang="it-IT" dirty="0" err="1" smtClean="0"/>
              <a:t>Francesco</a:t>
            </a:r>
            <a:r>
              <a:rPr lang="it-IT" dirty="0" smtClean="0"/>
              <a:t> promette </a:t>
            </a:r>
            <a:r>
              <a:rPr lang="it-IT" dirty="0" err="1" smtClean="0"/>
              <a:t>obbedienza</a:t>
            </a:r>
            <a:r>
              <a:rPr lang="it-IT" dirty="0" smtClean="0"/>
              <a:t> e </a:t>
            </a:r>
            <a:r>
              <a:rPr lang="it-IT" dirty="0" err="1" smtClean="0"/>
              <a:t>reverenza</a:t>
            </a:r>
            <a:r>
              <a:rPr lang="it-IT" dirty="0" smtClean="0"/>
              <a:t> al </a:t>
            </a:r>
            <a:r>
              <a:rPr lang="it-IT" dirty="0" err="1" smtClean="0"/>
              <a:t>signor</a:t>
            </a:r>
            <a:r>
              <a:rPr lang="it-IT" dirty="0" smtClean="0"/>
              <a:t> papa </a:t>
            </a:r>
            <a:r>
              <a:rPr lang="it-IT" dirty="0" err="1" smtClean="0"/>
              <a:t>Onorio</a:t>
            </a:r>
            <a:r>
              <a:rPr lang="it-IT" dirty="0" smtClean="0"/>
              <a:t> e </a:t>
            </a:r>
            <a:r>
              <a:rPr lang="it-IT" dirty="0" err="1" smtClean="0"/>
              <a:t>ai</a:t>
            </a:r>
            <a:r>
              <a:rPr lang="it-IT" dirty="0" smtClean="0"/>
              <a:t> suoi </a:t>
            </a:r>
            <a:r>
              <a:rPr lang="it-IT" dirty="0" err="1" smtClean="0"/>
              <a:t>successori</a:t>
            </a:r>
            <a:r>
              <a:rPr lang="it-IT" dirty="0" smtClean="0"/>
              <a:t> canonicamente </a:t>
            </a:r>
            <a:r>
              <a:rPr lang="it-IT" dirty="0" err="1" smtClean="0"/>
              <a:t>eletti</a:t>
            </a:r>
            <a:r>
              <a:rPr lang="it-IT" dirty="0" smtClean="0"/>
              <a:t> e </a:t>
            </a:r>
            <a:r>
              <a:rPr lang="it-IT" dirty="0" err="1" smtClean="0"/>
              <a:t>alla</a:t>
            </a:r>
            <a:r>
              <a:rPr lang="it-IT" dirty="0" smtClean="0"/>
              <a:t> Chiesa </a:t>
            </a:r>
            <a:r>
              <a:rPr lang="it-IT" dirty="0" err="1" smtClean="0"/>
              <a:t>romana</a:t>
            </a:r>
            <a:r>
              <a:rPr lang="it-IT" dirty="0" smtClean="0"/>
              <a:t>. E </a:t>
            </a:r>
            <a:r>
              <a:rPr lang="it-IT" dirty="0" err="1" smtClean="0"/>
              <a:t>gli</a:t>
            </a:r>
            <a:r>
              <a:rPr lang="it-IT" dirty="0" smtClean="0"/>
              <a:t> altri </a:t>
            </a:r>
            <a:r>
              <a:rPr lang="it-IT" dirty="0" err="1" smtClean="0"/>
              <a:t>frati</a:t>
            </a:r>
            <a:r>
              <a:rPr lang="it-IT" dirty="0" smtClean="0"/>
              <a:t> siano </a:t>
            </a:r>
            <a:r>
              <a:rPr lang="it-IT" dirty="0" err="1" smtClean="0"/>
              <a:t>tenuti</a:t>
            </a:r>
            <a:r>
              <a:rPr lang="it-IT" dirty="0" smtClean="0"/>
              <a:t> a </a:t>
            </a:r>
            <a:r>
              <a:rPr lang="it-IT" dirty="0" err="1" smtClean="0"/>
              <a:t>obbedire</a:t>
            </a:r>
            <a:r>
              <a:rPr lang="it-IT" dirty="0" smtClean="0"/>
              <a:t> a </a:t>
            </a:r>
            <a:r>
              <a:rPr lang="it-IT" dirty="0" err="1" smtClean="0"/>
              <a:t>frate</a:t>
            </a:r>
            <a:r>
              <a:rPr lang="it-IT" dirty="0" smtClean="0"/>
              <a:t> Francesco </a:t>
            </a:r>
            <a:r>
              <a:rPr lang="it-IT" dirty="0" err="1" smtClean="0"/>
              <a:t>e</a:t>
            </a:r>
            <a:r>
              <a:rPr lang="it-IT" dirty="0" smtClean="0"/>
              <a:t> ai </a:t>
            </a:r>
            <a:r>
              <a:rPr lang="it-IT" dirty="0" err="1" smtClean="0"/>
              <a:t>suoi</a:t>
            </a:r>
            <a:r>
              <a:rPr lang="it-IT" dirty="0" smtClean="0"/>
              <a:t> successori. </a:t>
            </a:r>
          </a:p>
          <a:p>
            <a:endParaRPr lang="it-IT" dirty="0"/>
          </a:p>
          <a:p>
            <a:r>
              <a:rPr lang="it-IT" b="1" dirty="0" smtClean="0"/>
              <a:t>Capitolo </a:t>
            </a:r>
            <a:r>
              <a:rPr lang="it-IT" b="1" dirty="0" err="1" smtClean="0"/>
              <a:t>III</a:t>
            </a:r>
            <a:endParaRPr lang="it-IT" b="1" dirty="0" smtClean="0"/>
          </a:p>
          <a:p>
            <a:r>
              <a:rPr lang="it-IT" dirty="0" smtClean="0"/>
              <a:t>Consiglio </a:t>
            </a:r>
            <a:r>
              <a:rPr lang="it-IT" dirty="0" err="1" smtClean="0"/>
              <a:t>invece</a:t>
            </a:r>
            <a:r>
              <a:rPr lang="it-IT" dirty="0" smtClean="0"/>
              <a:t>, </a:t>
            </a:r>
            <a:r>
              <a:rPr lang="it-IT" dirty="0" err="1" smtClean="0"/>
              <a:t>ammonisco</a:t>
            </a:r>
            <a:r>
              <a:rPr lang="it-IT" dirty="0" smtClean="0"/>
              <a:t> ed </a:t>
            </a:r>
            <a:r>
              <a:rPr lang="it-IT" dirty="0" err="1" smtClean="0"/>
              <a:t>esorto</a:t>
            </a:r>
            <a:r>
              <a:rPr lang="it-IT" dirty="0" smtClean="0"/>
              <a:t> i </a:t>
            </a:r>
            <a:r>
              <a:rPr lang="it-IT" dirty="0" err="1" smtClean="0"/>
              <a:t>miei</a:t>
            </a:r>
            <a:r>
              <a:rPr lang="it-IT" dirty="0" smtClean="0"/>
              <a:t> frati </a:t>
            </a:r>
            <a:r>
              <a:rPr lang="it-IT" dirty="0" err="1" smtClean="0"/>
              <a:t>nel</a:t>
            </a:r>
            <a:r>
              <a:rPr lang="it-IT" dirty="0" smtClean="0"/>
              <a:t> Signore </a:t>
            </a:r>
            <a:r>
              <a:rPr lang="it-IT" dirty="0" err="1" smtClean="0"/>
              <a:t>Gesù</a:t>
            </a:r>
            <a:r>
              <a:rPr lang="it-IT" dirty="0" smtClean="0"/>
              <a:t> Cristo </a:t>
            </a:r>
            <a:r>
              <a:rPr lang="it-IT" dirty="0" err="1" smtClean="0"/>
              <a:t>che</a:t>
            </a:r>
            <a:r>
              <a:rPr lang="it-IT" dirty="0" smtClean="0"/>
              <a:t>, </a:t>
            </a:r>
            <a:r>
              <a:rPr lang="it-IT" dirty="0" err="1" smtClean="0"/>
              <a:t>quando</a:t>
            </a:r>
            <a:r>
              <a:rPr lang="it-IT" dirty="0" smtClean="0"/>
              <a:t> vanno </a:t>
            </a:r>
            <a:r>
              <a:rPr lang="it-IT" dirty="0" err="1" smtClean="0"/>
              <a:t>per</a:t>
            </a:r>
            <a:r>
              <a:rPr lang="it-IT" dirty="0" smtClean="0"/>
              <a:t> il </a:t>
            </a:r>
            <a:r>
              <a:rPr lang="it-IT" dirty="0" err="1" smtClean="0"/>
              <a:t>mondo</a:t>
            </a:r>
            <a:r>
              <a:rPr lang="it-IT" dirty="0" smtClean="0"/>
              <a:t>, </a:t>
            </a:r>
            <a:r>
              <a:rPr lang="it-IT" dirty="0" err="1" smtClean="0"/>
              <a:t>non</a:t>
            </a:r>
            <a:r>
              <a:rPr lang="it-IT" dirty="0" smtClean="0"/>
              <a:t> litighino </a:t>
            </a:r>
            <a:r>
              <a:rPr lang="it-IT" dirty="0" err="1" smtClean="0"/>
              <a:t>ed</a:t>
            </a:r>
            <a:r>
              <a:rPr lang="it-IT" dirty="0" smtClean="0"/>
              <a:t> evitino </a:t>
            </a:r>
            <a:r>
              <a:rPr lang="it-IT" dirty="0" err="1" smtClean="0"/>
              <a:t>le</a:t>
            </a:r>
            <a:r>
              <a:rPr lang="it-IT" dirty="0" smtClean="0"/>
              <a:t> dispute </a:t>
            </a:r>
            <a:r>
              <a:rPr lang="it-IT" dirty="0" err="1" smtClean="0"/>
              <a:t>di</a:t>
            </a:r>
            <a:r>
              <a:rPr lang="it-IT" dirty="0" smtClean="0"/>
              <a:t> parole (</a:t>
            </a:r>
            <a:r>
              <a:rPr lang="it-IT" dirty="0" err="1" smtClean="0"/>
              <a:t>cf</a:t>
            </a:r>
            <a:r>
              <a:rPr lang="it-IT" dirty="0" smtClean="0"/>
              <a:t> 2 </a:t>
            </a:r>
            <a:r>
              <a:rPr lang="it-IT" dirty="0" err="1" smtClean="0"/>
              <a:t>Tim</a:t>
            </a:r>
            <a:r>
              <a:rPr lang="it-IT" dirty="0" smtClean="0"/>
              <a:t> 2,14), </a:t>
            </a:r>
            <a:r>
              <a:rPr lang="it-IT" dirty="0" err="1" smtClean="0"/>
              <a:t>e</a:t>
            </a:r>
            <a:r>
              <a:rPr lang="it-IT" dirty="0" smtClean="0"/>
              <a:t> non </a:t>
            </a:r>
            <a:r>
              <a:rPr lang="it-IT" dirty="0" err="1" smtClean="0"/>
              <a:t>giudichino</a:t>
            </a:r>
            <a:r>
              <a:rPr lang="it-IT" dirty="0" smtClean="0"/>
              <a:t> gli </a:t>
            </a:r>
            <a:r>
              <a:rPr lang="it-IT" dirty="0" err="1" smtClean="0"/>
              <a:t>altri</a:t>
            </a:r>
            <a:r>
              <a:rPr lang="it-IT" dirty="0" smtClean="0"/>
              <a:t>; </a:t>
            </a:r>
            <a:r>
              <a:rPr lang="it-IT" dirty="0" err="1" smtClean="0"/>
              <a:t>ma</a:t>
            </a:r>
            <a:r>
              <a:rPr lang="it-IT" dirty="0" smtClean="0"/>
              <a:t> siano </a:t>
            </a:r>
            <a:r>
              <a:rPr lang="it-IT" dirty="0" err="1" smtClean="0"/>
              <a:t>miti</a:t>
            </a:r>
            <a:r>
              <a:rPr lang="it-IT" dirty="0" smtClean="0"/>
              <a:t>, </a:t>
            </a:r>
            <a:r>
              <a:rPr lang="it-IT" dirty="0" err="1" smtClean="0"/>
              <a:t>pacifici</a:t>
            </a:r>
            <a:r>
              <a:rPr lang="it-IT" dirty="0" smtClean="0"/>
              <a:t> e </a:t>
            </a:r>
            <a:r>
              <a:rPr lang="it-IT" dirty="0" err="1" smtClean="0"/>
              <a:t>modesti</a:t>
            </a:r>
            <a:r>
              <a:rPr lang="it-IT" dirty="0" smtClean="0"/>
              <a:t>, </a:t>
            </a:r>
            <a:r>
              <a:rPr lang="it-IT" dirty="0" err="1" smtClean="0"/>
              <a:t>mansueti</a:t>
            </a:r>
            <a:r>
              <a:rPr lang="it-IT" dirty="0" smtClean="0"/>
              <a:t> e </a:t>
            </a:r>
            <a:r>
              <a:rPr lang="it-IT" dirty="0" err="1" smtClean="0"/>
              <a:t>umili</a:t>
            </a:r>
            <a:r>
              <a:rPr lang="it-IT" dirty="0" smtClean="0"/>
              <a:t>, </a:t>
            </a:r>
            <a:r>
              <a:rPr lang="it-IT" dirty="0" err="1" smtClean="0"/>
              <a:t>parlando</a:t>
            </a:r>
            <a:r>
              <a:rPr lang="it-IT" dirty="0" smtClean="0"/>
              <a:t> onestamente </a:t>
            </a:r>
            <a:r>
              <a:rPr lang="it-IT" dirty="0" err="1" smtClean="0"/>
              <a:t>con</a:t>
            </a:r>
            <a:r>
              <a:rPr lang="it-IT" dirty="0" smtClean="0"/>
              <a:t> tutti, </a:t>
            </a:r>
            <a:r>
              <a:rPr lang="it-IT" dirty="0" err="1" smtClean="0"/>
              <a:t>così</a:t>
            </a:r>
            <a:r>
              <a:rPr lang="it-IT" dirty="0" smtClean="0"/>
              <a:t> come </a:t>
            </a:r>
            <a:r>
              <a:rPr lang="it-IT" dirty="0" err="1" smtClean="0"/>
              <a:t>conviene</a:t>
            </a:r>
            <a:r>
              <a:rPr lang="it-IT" dirty="0" smtClean="0"/>
              <a:t>. E </a:t>
            </a:r>
            <a:r>
              <a:rPr lang="it-IT" dirty="0" err="1" smtClean="0"/>
              <a:t>non</a:t>
            </a:r>
            <a:r>
              <a:rPr lang="it-IT" dirty="0" smtClean="0"/>
              <a:t> debbano </a:t>
            </a:r>
            <a:r>
              <a:rPr lang="it-IT" dirty="0" err="1" smtClean="0"/>
              <a:t>cavalcare</a:t>
            </a:r>
            <a:r>
              <a:rPr lang="it-IT" dirty="0" smtClean="0"/>
              <a:t> se </a:t>
            </a:r>
            <a:r>
              <a:rPr lang="it-IT" dirty="0" err="1" smtClean="0"/>
              <a:t>non</a:t>
            </a:r>
            <a:r>
              <a:rPr lang="it-IT" dirty="0" smtClean="0"/>
              <a:t> siano </a:t>
            </a:r>
            <a:r>
              <a:rPr lang="it-IT" dirty="0" err="1" smtClean="0"/>
              <a:t>costretti</a:t>
            </a:r>
            <a:r>
              <a:rPr lang="it-IT" dirty="0" smtClean="0"/>
              <a:t> da </a:t>
            </a:r>
            <a:r>
              <a:rPr lang="it-IT" dirty="0" err="1" smtClean="0"/>
              <a:t>evidente</a:t>
            </a:r>
            <a:r>
              <a:rPr lang="it-IT" dirty="0" smtClean="0"/>
              <a:t> necessità </a:t>
            </a:r>
            <a:r>
              <a:rPr lang="it-IT" dirty="0" err="1" smtClean="0"/>
              <a:t>o</a:t>
            </a:r>
            <a:r>
              <a:rPr lang="it-IT" dirty="0" smtClean="0"/>
              <a:t> infermità. </a:t>
            </a:r>
            <a:br>
              <a:rPr lang="it-IT" dirty="0" smtClean="0"/>
            </a:br>
            <a:r>
              <a:rPr lang="it-IT" dirty="0" smtClean="0"/>
              <a:t>In </a:t>
            </a:r>
            <a:r>
              <a:rPr lang="it-IT" dirty="0" err="1" smtClean="0"/>
              <a:t>qualunque</a:t>
            </a:r>
            <a:r>
              <a:rPr lang="it-IT" dirty="0" smtClean="0"/>
              <a:t> casa </a:t>
            </a:r>
            <a:r>
              <a:rPr lang="it-IT" dirty="0" err="1" smtClean="0"/>
              <a:t>entreranno</a:t>
            </a:r>
            <a:r>
              <a:rPr lang="it-IT" dirty="0" smtClean="0"/>
              <a:t> dicano, </a:t>
            </a:r>
            <a:r>
              <a:rPr lang="it-IT" dirty="0" err="1" smtClean="0"/>
              <a:t>prima</a:t>
            </a:r>
            <a:r>
              <a:rPr lang="it-IT" dirty="0" smtClean="0"/>
              <a:t> di </a:t>
            </a:r>
            <a:r>
              <a:rPr lang="it-IT" dirty="0" err="1" smtClean="0"/>
              <a:t>tutto</a:t>
            </a:r>
            <a:r>
              <a:rPr lang="it-IT" dirty="0" smtClean="0"/>
              <a:t>: </a:t>
            </a:r>
            <a:r>
              <a:rPr lang="it-IT" dirty="0" err="1" smtClean="0"/>
              <a:t>Pace</a:t>
            </a:r>
            <a:r>
              <a:rPr lang="it-IT" dirty="0" smtClean="0"/>
              <a:t> a </a:t>
            </a:r>
            <a:r>
              <a:rPr lang="it-IT" dirty="0" err="1" smtClean="0"/>
              <a:t>questa</a:t>
            </a:r>
            <a:r>
              <a:rPr lang="it-IT" dirty="0" smtClean="0"/>
              <a:t> casa (</a:t>
            </a:r>
            <a:r>
              <a:rPr lang="it-IT" dirty="0" err="1" smtClean="0"/>
              <a:t>cf</a:t>
            </a:r>
            <a:r>
              <a:rPr lang="it-IT" dirty="0" smtClean="0"/>
              <a:t> </a:t>
            </a:r>
            <a:r>
              <a:rPr lang="it-IT" dirty="0" err="1" smtClean="0"/>
              <a:t>Lc</a:t>
            </a:r>
            <a:r>
              <a:rPr lang="it-IT" dirty="0" smtClean="0"/>
              <a:t> 10, </a:t>
            </a:r>
            <a:r>
              <a:rPr lang="it-IT" dirty="0" err="1" smtClean="0"/>
              <a:t>5</a:t>
            </a:r>
            <a:r>
              <a:rPr lang="it-IT" dirty="0" smtClean="0"/>
              <a:t>); </a:t>
            </a:r>
            <a:r>
              <a:rPr lang="it-IT" dirty="0" err="1" smtClean="0"/>
              <a:t>e</a:t>
            </a:r>
            <a:r>
              <a:rPr lang="it-IT" dirty="0" smtClean="0"/>
              <a:t>, </a:t>
            </a:r>
            <a:r>
              <a:rPr lang="it-IT" dirty="0" err="1" smtClean="0"/>
              <a:t>secondo</a:t>
            </a:r>
            <a:r>
              <a:rPr lang="it-IT" dirty="0" smtClean="0"/>
              <a:t> il </a:t>
            </a:r>
            <a:r>
              <a:rPr lang="it-IT" dirty="0" err="1" smtClean="0"/>
              <a:t>santo</a:t>
            </a:r>
            <a:r>
              <a:rPr lang="it-IT" dirty="0" smtClean="0"/>
              <a:t> Vangelo, </a:t>
            </a:r>
            <a:r>
              <a:rPr lang="it-IT" dirty="0" err="1" smtClean="0"/>
              <a:t>è</a:t>
            </a:r>
            <a:r>
              <a:rPr lang="it-IT" dirty="0" smtClean="0"/>
              <a:t> loro </a:t>
            </a:r>
            <a:r>
              <a:rPr lang="it-IT" dirty="0" err="1" smtClean="0"/>
              <a:t>lecito</a:t>
            </a:r>
            <a:r>
              <a:rPr lang="it-IT" dirty="0" smtClean="0"/>
              <a:t> mangiare </a:t>
            </a:r>
            <a:r>
              <a:rPr lang="it-IT" dirty="0" err="1" smtClean="0"/>
              <a:t>di</a:t>
            </a:r>
            <a:r>
              <a:rPr lang="it-IT" dirty="0" smtClean="0"/>
              <a:t> tutti </a:t>
            </a:r>
            <a:r>
              <a:rPr lang="it-IT" dirty="0" err="1" smtClean="0"/>
              <a:t>i</a:t>
            </a:r>
            <a:r>
              <a:rPr lang="it-IT" dirty="0" smtClean="0"/>
              <a:t> cibi </a:t>
            </a:r>
            <a:r>
              <a:rPr lang="it-IT" dirty="0" err="1" smtClean="0"/>
              <a:t>che</a:t>
            </a:r>
            <a:r>
              <a:rPr lang="it-IT" dirty="0" smtClean="0"/>
              <a:t> saranno </a:t>
            </a:r>
            <a:r>
              <a:rPr lang="it-IT" dirty="0" err="1" smtClean="0"/>
              <a:t>loro</a:t>
            </a:r>
            <a:r>
              <a:rPr lang="it-IT" dirty="0" smtClean="0"/>
              <a:t> presentati (</a:t>
            </a:r>
            <a:r>
              <a:rPr lang="it-IT" dirty="0" err="1" smtClean="0"/>
              <a:t>cf</a:t>
            </a:r>
            <a:r>
              <a:rPr lang="it-IT" dirty="0" smtClean="0"/>
              <a:t> </a:t>
            </a:r>
            <a:r>
              <a:rPr lang="it-IT" dirty="0" err="1" smtClean="0"/>
              <a:t>Lc</a:t>
            </a:r>
            <a:r>
              <a:rPr lang="it-IT" dirty="0" smtClean="0"/>
              <a:t> 10, </a:t>
            </a:r>
            <a:r>
              <a:rPr lang="it-IT" dirty="0" err="1" smtClean="0"/>
              <a:t>8</a:t>
            </a:r>
            <a:r>
              <a:rPr lang="it-IT" dirty="0" smtClean="0"/>
              <a:t>). </a:t>
            </a:r>
            <a:endParaRPr lang="es-SV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2844" y="214290"/>
            <a:ext cx="8858312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Capitolo </a:t>
            </a:r>
            <a:r>
              <a:rPr lang="it-IT" b="1" dirty="0" err="1" smtClean="0"/>
              <a:t>IV</a:t>
            </a:r>
            <a:r>
              <a:rPr lang="it-IT" b="1" dirty="0" smtClean="0"/>
              <a:t>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Che </a:t>
            </a:r>
            <a:r>
              <a:rPr lang="it-IT" b="1" dirty="0" err="1" smtClean="0"/>
              <a:t>i</a:t>
            </a:r>
            <a:r>
              <a:rPr lang="it-IT" b="1" dirty="0" smtClean="0"/>
              <a:t> frati </a:t>
            </a:r>
            <a:r>
              <a:rPr lang="it-IT" b="1" dirty="0" err="1" smtClean="0"/>
              <a:t>non</a:t>
            </a:r>
            <a:r>
              <a:rPr lang="it-IT" b="1" dirty="0" smtClean="0"/>
              <a:t> ricevano </a:t>
            </a:r>
            <a:r>
              <a:rPr lang="it-IT" b="1" dirty="0" err="1" smtClean="0"/>
              <a:t>denari</a:t>
            </a:r>
            <a:r>
              <a:rPr lang="it-IT" dirty="0" smtClean="0"/>
              <a:t> </a:t>
            </a:r>
            <a:br>
              <a:rPr lang="it-IT" dirty="0" smtClean="0"/>
            </a:br>
            <a:endParaRPr lang="it-IT" dirty="0" smtClean="0"/>
          </a:p>
          <a:p>
            <a:r>
              <a:rPr lang="it-IT" sz="1600" dirty="0" smtClean="0"/>
              <a:t>Comando </a:t>
            </a:r>
            <a:r>
              <a:rPr lang="it-IT" sz="1600" dirty="0" err="1" smtClean="0"/>
              <a:t>fermamente</a:t>
            </a:r>
            <a:r>
              <a:rPr lang="it-IT" sz="1600" dirty="0" smtClean="0"/>
              <a:t> a </a:t>
            </a:r>
            <a:r>
              <a:rPr lang="it-IT" sz="1600" dirty="0" err="1" smtClean="0"/>
              <a:t>tutti</a:t>
            </a:r>
            <a:r>
              <a:rPr lang="it-IT" sz="1600" dirty="0" smtClean="0"/>
              <a:t> i </a:t>
            </a:r>
            <a:r>
              <a:rPr lang="it-IT" sz="1600" dirty="0" err="1" smtClean="0"/>
              <a:t>frati</a:t>
            </a:r>
            <a:r>
              <a:rPr lang="it-IT" sz="1600" dirty="0" smtClean="0"/>
              <a:t> che </a:t>
            </a:r>
            <a:r>
              <a:rPr lang="it-IT" sz="1600" dirty="0" err="1" smtClean="0"/>
              <a:t>in</a:t>
            </a:r>
            <a:r>
              <a:rPr lang="it-IT" sz="1600" dirty="0" smtClean="0"/>
              <a:t> nessun </a:t>
            </a:r>
            <a:r>
              <a:rPr lang="it-IT" sz="1600" dirty="0" err="1" smtClean="0"/>
              <a:t>modo</a:t>
            </a:r>
            <a:r>
              <a:rPr lang="it-IT" sz="1600" dirty="0" smtClean="0"/>
              <a:t> ricevano </a:t>
            </a:r>
            <a:r>
              <a:rPr lang="it-IT" sz="1600" dirty="0" err="1" smtClean="0"/>
              <a:t>denari</a:t>
            </a:r>
            <a:r>
              <a:rPr lang="it-IT" sz="1600" dirty="0" smtClean="0"/>
              <a:t> o </a:t>
            </a:r>
            <a:r>
              <a:rPr lang="it-IT" sz="1600" dirty="0" err="1" smtClean="0"/>
              <a:t>pecunia</a:t>
            </a:r>
            <a:r>
              <a:rPr lang="it-IT" sz="1600" dirty="0" smtClean="0"/>
              <a:t>, </a:t>
            </a:r>
            <a:r>
              <a:rPr lang="it-IT" sz="1600" dirty="0" err="1" smtClean="0"/>
              <a:t>direttamente</a:t>
            </a:r>
            <a:r>
              <a:rPr lang="it-IT" sz="1600" dirty="0" smtClean="0"/>
              <a:t> o </a:t>
            </a:r>
            <a:r>
              <a:rPr lang="it-IT" sz="1600" dirty="0" err="1" smtClean="0"/>
              <a:t>per</a:t>
            </a:r>
            <a:r>
              <a:rPr lang="it-IT" sz="1600" dirty="0" smtClean="0"/>
              <a:t> interposta </a:t>
            </a:r>
            <a:r>
              <a:rPr lang="it-IT" sz="1600" dirty="0" err="1" smtClean="0"/>
              <a:t>persona</a:t>
            </a:r>
            <a:r>
              <a:rPr lang="it-IT" sz="1600" dirty="0" smtClean="0"/>
              <a:t>. Tuttavia, </a:t>
            </a:r>
            <a:r>
              <a:rPr lang="it-IT" sz="1600" dirty="0" err="1" smtClean="0"/>
              <a:t>i</a:t>
            </a:r>
            <a:r>
              <a:rPr lang="it-IT" sz="1600" dirty="0" smtClean="0"/>
              <a:t> ministri </a:t>
            </a:r>
            <a:r>
              <a:rPr lang="it-IT" sz="1600" dirty="0" err="1" smtClean="0"/>
              <a:t>e</a:t>
            </a:r>
            <a:r>
              <a:rPr lang="it-IT" sz="1600" dirty="0" smtClean="0"/>
              <a:t> i </a:t>
            </a:r>
            <a:r>
              <a:rPr lang="it-IT" sz="1600" dirty="0" err="1" smtClean="0"/>
              <a:t>custodi</a:t>
            </a:r>
            <a:r>
              <a:rPr lang="it-IT" sz="1600" dirty="0" smtClean="0"/>
              <a:t>, </a:t>
            </a:r>
            <a:r>
              <a:rPr lang="it-IT" sz="1600" dirty="0" err="1" smtClean="0"/>
              <a:t>ed</a:t>
            </a:r>
            <a:r>
              <a:rPr lang="it-IT" sz="1600" dirty="0" smtClean="0"/>
              <a:t> essi </a:t>
            </a:r>
            <a:r>
              <a:rPr lang="it-IT" sz="1600" dirty="0" err="1" smtClean="0"/>
              <a:t>soltanto</a:t>
            </a:r>
            <a:r>
              <a:rPr lang="it-IT" sz="1600" dirty="0" smtClean="0"/>
              <a:t>, </a:t>
            </a:r>
            <a:r>
              <a:rPr lang="it-IT" sz="1600" dirty="0" err="1" smtClean="0"/>
              <a:t>per</a:t>
            </a:r>
            <a:r>
              <a:rPr lang="it-IT" sz="1600" dirty="0" smtClean="0"/>
              <a:t> mezzo </a:t>
            </a:r>
            <a:r>
              <a:rPr lang="it-IT" sz="1600" dirty="0" err="1" smtClean="0"/>
              <a:t>di</a:t>
            </a:r>
            <a:r>
              <a:rPr lang="it-IT" sz="1600" dirty="0" smtClean="0"/>
              <a:t> amici </a:t>
            </a:r>
            <a:r>
              <a:rPr lang="it-IT" sz="1600" dirty="0" err="1" smtClean="0"/>
              <a:t>spirituali</a:t>
            </a:r>
            <a:r>
              <a:rPr lang="it-IT" sz="1600" dirty="0" smtClean="0"/>
              <a:t>, </a:t>
            </a:r>
            <a:r>
              <a:rPr lang="it-IT" sz="1600" dirty="0" err="1" smtClean="0"/>
              <a:t>si</a:t>
            </a:r>
            <a:r>
              <a:rPr lang="it-IT" sz="1600" dirty="0" smtClean="0"/>
              <a:t> prendano </a:t>
            </a:r>
            <a:r>
              <a:rPr lang="it-IT" sz="1600" dirty="0" err="1" smtClean="0"/>
              <a:t>sollecita</a:t>
            </a:r>
            <a:r>
              <a:rPr lang="it-IT" sz="1600" dirty="0" smtClean="0"/>
              <a:t> cura </a:t>
            </a:r>
            <a:r>
              <a:rPr lang="it-IT" sz="1600" dirty="0" err="1" smtClean="0"/>
              <a:t>per</a:t>
            </a:r>
            <a:r>
              <a:rPr lang="it-IT" sz="1600" dirty="0" smtClean="0"/>
              <a:t> le </a:t>
            </a:r>
            <a:r>
              <a:rPr lang="it-IT" sz="1600" dirty="0" err="1" smtClean="0"/>
              <a:t>necessità</a:t>
            </a:r>
            <a:r>
              <a:rPr lang="it-IT" sz="1600" dirty="0" smtClean="0"/>
              <a:t> dei </a:t>
            </a:r>
            <a:r>
              <a:rPr lang="it-IT" sz="1600" dirty="0" err="1" smtClean="0"/>
              <a:t>malati</a:t>
            </a:r>
            <a:r>
              <a:rPr lang="it-IT" sz="1600" dirty="0" smtClean="0"/>
              <a:t> e </a:t>
            </a:r>
            <a:r>
              <a:rPr lang="it-IT" sz="1600" dirty="0" err="1" smtClean="0"/>
              <a:t>per</a:t>
            </a:r>
            <a:r>
              <a:rPr lang="it-IT" sz="1600" dirty="0" smtClean="0"/>
              <a:t> vestire </a:t>
            </a:r>
            <a:r>
              <a:rPr lang="it-IT" sz="1600" dirty="0" err="1" smtClean="0"/>
              <a:t>gli</a:t>
            </a:r>
            <a:r>
              <a:rPr lang="it-IT" sz="1600" dirty="0" smtClean="0"/>
              <a:t> altri </a:t>
            </a:r>
            <a:r>
              <a:rPr lang="it-IT" sz="1600" dirty="0" err="1" smtClean="0"/>
              <a:t>frati</a:t>
            </a:r>
            <a:r>
              <a:rPr lang="it-IT" sz="1600" dirty="0" smtClean="0"/>
              <a:t>, </a:t>
            </a:r>
            <a:r>
              <a:rPr lang="it-IT" sz="1600" dirty="0" err="1" smtClean="0"/>
              <a:t>secondo</a:t>
            </a:r>
            <a:r>
              <a:rPr lang="it-IT" sz="1600" dirty="0" smtClean="0"/>
              <a:t> i </a:t>
            </a:r>
            <a:r>
              <a:rPr lang="it-IT" sz="1600" dirty="0" err="1" smtClean="0"/>
              <a:t>luoghi</a:t>
            </a:r>
            <a:r>
              <a:rPr lang="it-IT" sz="1600" dirty="0" smtClean="0"/>
              <a:t> e </a:t>
            </a:r>
            <a:r>
              <a:rPr lang="it-IT" sz="1600" dirty="0" err="1" smtClean="0"/>
              <a:t>i</a:t>
            </a:r>
            <a:r>
              <a:rPr lang="it-IT" sz="1600" dirty="0" smtClean="0"/>
              <a:t> tempi </a:t>
            </a:r>
            <a:r>
              <a:rPr lang="it-IT" sz="1600" dirty="0" err="1" smtClean="0"/>
              <a:t>e</a:t>
            </a:r>
            <a:r>
              <a:rPr lang="it-IT" sz="1600" dirty="0" smtClean="0"/>
              <a:t> i </a:t>
            </a:r>
            <a:r>
              <a:rPr lang="it-IT" sz="1600" dirty="0" err="1" smtClean="0"/>
              <a:t>paesi</a:t>
            </a:r>
            <a:r>
              <a:rPr lang="it-IT" sz="1600" dirty="0" smtClean="0"/>
              <a:t> freddi, </a:t>
            </a:r>
            <a:r>
              <a:rPr lang="it-IT" sz="1600" dirty="0" err="1" smtClean="0"/>
              <a:t>così</a:t>
            </a:r>
            <a:r>
              <a:rPr lang="it-IT" sz="1600" dirty="0" smtClean="0"/>
              <a:t> come </a:t>
            </a:r>
            <a:r>
              <a:rPr lang="it-IT" sz="1600" dirty="0" err="1" smtClean="0"/>
              <a:t>sembrerà</a:t>
            </a:r>
            <a:r>
              <a:rPr lang="it-IT" sz="1600" dirty="0" smtClean="0"/>
              <a:t> convenire </a:t>
            </a:r>
            <a:r>
              <a:rPr lang="it-IT" sz="1600" dirty="0" err="1" smtClean="0"/>
              <a:t>alla</a:t>
            </a:r>
            <a:r>
              <a:rPr lang="it-IT" sz="1600" dirty="0" smtClean="0"/>
              <a:t> necessità, </a:t>
            </a:r>
            <a:r>
              <a:rPr lang="it-IT" sz="1600" dirty="0" err="1" smtClean="0"/>
              <a:t>salvo</a:t>
            </a:r>
            <a:r>
              <a:rPr lang="it-IT" sz="1600" dirty="0" smtClean="0"/>
              <a:t> sempre </a:t>
            </a:r>
            <a:r>
              <a:rPr lang="it-IT" sz="1600" dirty="0" err="1" smtClean="0"/>
              <a:t>il</a:t>
            </a:r>
            <a:r>
              <a:rPr lang="it-IT" sz="1600" dirty="0" smtClean="0"/>
              <a:t> principio, </a:t>
            </a:r>
            <a:r>
              <a:rPr lang="it-IT" sz="1600" dirty="0" err="1" smtClean="0"/>
              <a:t>come</a:t>
            </a:r>
            <a:r>
              <a:rPr lang="it-IT" sz="1600" dirty="0" smtClean="0"/>
              <a:t> è </a:t>
            </a:r>
            <a:r>
              <a:rPr lang="it-IT" sz="1600" dirty="0" err="1" smtClean="0"/>
              <a:t>stato</a:t>
            </a:r>
            <a:r>
              <a:rPr lang="it-IT" sz="1600" dirty="0" smtClean="0"/>
              <a:t> detto, </a:t>
            </a:r>
            <a:r>
              <a:rPr lang="it-IT" sz="1600" dirty="0" err="1" smtClean="0"/>
              <a:t>che</a:t>
            </a:r>
            <a:r>
              <a:rPr lang="it-IT" sz="1600" dirty="0" smtClean="0"/>
              <a:t> non </a:t>
            </a:r>
            <a:r>
              <a:rPr lang="it-IT" sz="1600" dirty="0" err="1" smtClean="0"/>
              <a:t>ricevano</a:t>
            </a:r>
            <a:r>
              <a:rPr lang="it-IT" sz="1600" dirty="0" smtClean="0"/>
              <a:t> denari </a:t>
            </a:r>
            <a:r>
              <a:rPr lang="it-IT" sz="1600" dirty="0" err="1" smtClean="0"/>
              <a:t>o</a:t>
            </a:r>
            <a:r>
              <a:rPr lang="it-IT" sz="1600" dirty="0" smtClean="0"/>
              <a:t> pecunia. </a:t>
            </a:r>
          </a:p>
          <a:p>
            <a:endParaRPr lang="it-IT" dirty="0"/>
          </a:p>
          <a:p>
            <a:r>
              <a:rPr lang="it-IT" b="1" dirty="0" smtClean="0"/>
              <a:t>Capitolo </a:t>
            </a:r>
            <a:r>
              <a:rPr lang="it-IT" b="1" dirty="0" err="1" smtClean="0"/>
              <a:t>VI</a:t>
            </a:r>
            <a:r>
              <a:rPr lang="it-IT" b="1" dirty="0" smtClean="0"/>
              <a:t>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Che </a:t>
            </a:r>
            <a:r>
              <a:rPr lang="it-IT" b="1" dirty="0" err="1" smtClean="0"/>
              <a:t>i</a:t>
            </a:r>
            <a:r>
              <a:rPr lang="it-IT" b="1" dirty="0" smtClean="0"/>
              <a:t> frati </a:t>
            </a:r>
            <a:r>
              <a:rPr lang="it-IT" b="1" dirty="0" err="1" smtClean="0"/>
              <a:t>di</a:t>
            </a:r>
            <a:r>
              <a:rPr lang="it-IT" b="1" dirty="0" smtClean="0"/>
              <a:t> niente </a:t>
            </a:r>
            <a:r>
              <a:rPr lang="it-IT" b="1" dirty="0" err="1" smtClean="0"/>
              <a:t>si</a:t>
            </a:r>
            <a:r>
              <a:rPr lang="it-IT" b="1" dirty="0" smtClean="0"/>
              <a:t> approprino </a:t>
            </a:r>
            <a:r>
              <a:rPr lang="it-IT" b="1" dirty="0" err="1" smtClean="0"/>
              <a:t>e</a:t>
            </a:r>
            <a:r>
              <a:rPr lang="it-IT" b="1" dirty="0" smtClean="0"/>
              <a:t> del </a:t>
            </a:r>
            <a:r>
              <a:rPr lang="it-IT" b="1" dirty="0" err="1" smtClean="0"/>
              <a:t>chiedere</a:t>
            </a:r>
            <a:r>
              <a:rPr lang="it-IT" b="1" dirty="0" smtClean="0"/>
              <a:t> l'elemosina </a:t>
            </a:r>
            <a:r>
              <a:rPr lang="it-IT" b="1" dirty="0" err="1" smtClean="0"/>
              <a:t>e</a:t>
            </a:r>
            <a:r>
              <a:rPr lang="it-IT" b="1" dirty="0" smtClean="0"/>
              <a:t> dei </a:t>
            </a:r>
            <a:r>
              <a:rPr lang="it-IT" b="1" dirty="0" err="1" smtClean="0"/>
              <a:t>frati</a:t>
            </a:r>
            <a:r>
              <a:rPr lang="it-IT" b="1" dirty="0" smtClean="0"/>
              <a:t> infermi</a:t>
            </a:r>
            <a:r>
              <a:rPr lang="it-IT" dirty="0" smtClean="0"/>
              <a:t> </a:t>
            </a:r>
            <a:br>
              <a:rPr lang="it-IT" dirty="0" smtClean="0"/>
            </a:br>
            <a:endParaRPr lang="it-IT" dirty="0" smtClean="0"/>
          </a:p>
          <a:p>
            <a:r>
              <a:rPr lang="it-IT" sz="1600" dirty="0" smtClean="0"/>
              <a:t>I </a:t>
            </a:r>
            <a:r>
              <a:rPr lang="it-IT" sz="1600" dirty="0" err="1" smtClean="0"/>
              <a:t>frati</a:t>
            </a:r>
            <a:r>
              <a:rPr lang="it-IT" sz="1600" dirty="0" smtClean="0"/>
              <a:t> non </a:t>
            </a:r>
            <a:r>
              <a:rPr lang="it-IT" sz="1600" dirty="0" err="1" smtClean="0"/>
              <a:t>si</a:t>
            </a:r>
            <a:r>
              <a:rPr lang="it-IT" sz="1600" dirty="0" smtClean="0"/>
              <a:t> approprino </a:t>
            </a:r>
            <a:r>
              <a:rPr lang="it-IT" sz="1600" dirty="0" err="1" smtClean="0"/>
              <a:t>di</a:t>
            </a:r>
            <a:r>
              <a:rPr lang="it-IT" sz="1600" dirty="0" smtClean="0"/>
              <a:t> nulla, </a:t>
            </a:r>
            <a:r>
              <a:rPr lang="it-IT" sz="1600" dirty="0" err="1" smtClean="0"/>
              <a:t>né</a:t>
            </a:r>
            <a:r>
              <a:rPr lang="it-IT" sz="1600" dirty="0" smtClean="0"/>
              <a:t> casa, </a:t>
            </a:r>
            <a:r>
              <a:rPr lang="it-IT" sz="1600" dirty="0" err="1" smtClean="0"/>
              <a:t>né</a:t>
            </a:r>
            <a:r>
              <a:rPr lang="it-IT" sz="1600" dirty="0" smtClean="0"/>
              <a:t> luogo, </a:t>
            </a:r>
            <a:r>
              <a:rPr lang="it-IT" sz="1600" dirty="0" err="1" smtClean="0"/>
              <a:t>né</a:t>
            </a:r>
            <a:r>
              <a:rPr lang="it-IT" sz="1600" dirty="0" smtClean="0"/>
              <a:t> alcuna </a:t>
            </a:r>
            <a:r>
              <a:rPr lang="it-IT" sz="1600" dirty="0" err="1" smtClean="0"/>
              <a:t>altra</a:t>
            </a:r>
            <a:r>
              <a:rPr lang="it-IT" sz="1600" dirty="0" smtClean="0"/>
              <a:t> cosa. E </a:t>
            </a:r>
            <a:r>
              <a:rPr lang="it-IT" sz="1600" dirty="0" err="1" smtClean="0"/>
              <a:t>come</a:t>
            </a:r>
            <a:r>
              <a:rPr lang="it-IT" sz="1600" dirty="0" smtClean="0"/>
              <a:t> pellegrini </a:t>
            </a:r>
            <a:r>
              <a:rPr lang="it-IT" sz="1600" dirty="0" err="1" smtClean="0"/>
              <a:t>e</a:t>
            </a:r>
            <a:r>
              <a:rPr lang="it-IT" sz="1600" dirty="0" smtClean="0"/>
              <a:t> forestieri (</a:t>
            </a:r>
            <a:r>
              <a:rPr lang="it-IT" sz="1600" dirty="0" err="1" smtClean="0"/>
              <a:t>cf</a:t>
            </a:r>
            <a:r>
              <a:rPr lang="it-IT" sz="1600" dirty="0" smtClean="0"/>
              <a:t> 1 </a:t>
            </a:r>
            <a:r>
              <a:rPr lang="it-IT" sz="1600" dirty="0" err="1" smtClean="0"/>
              <a:t>Pt</a:t>
            </a:r>
            <a:r>
              <a:rPr lang="it-IT" sz="1600" dirty="0" smtClean="0"/>
              <a:t> 2, </a:t>
            </a:r>
            <a:r>
              <a:rPr lang="it-IT" sz="1600" dirty="0" err="1" smtClean="0"/>
              <a:t>11</a:t>
            </a:r>
            <a:r>
              <a:rPr lang="it-IT" sz="1600" dirty="0" smtClean="0"/>
              <a:t>) </a:t>
            </a:r>
            <a:r>
              <a:rPr lang="it-IT" sz="1600" dirty="0" err="1" smtClean="0"/>
              <a:t>in</a:t>
            </a:r>
            <a:r>
              <a:rPr lang="it-IT" sz="1600" dirty="0" smtClean="0"/>
              <a:t> questo </a:t>
            </a:r>
            <a:r>
              <a:rPr lang="it-IT" sz="1600" dirty="0" err="1" smtClean="0"/>
              <a:t>mondo</a:t>
            </a:r>
            <a:r>
              <a:rPr lang="it-IT" sz="1600" dirty="0" smtClean="0"/>
              <a:t>, </a:t>
            </a:r>
            <a:r>
              <a:rPr lang="it-IT" sz="1600" dirty="0" err="1" smtClean="0"/>
              <a:t>servendo</a:t>
            </a:r>
            <a:r>
              <a:rPr lang="it-IT" sz="1600" dirty="0" smtClean="0"/>
              <a:t> al </a:t>
            </a:r>
            <a:r>
              <a:rPr lang="it-IT" sz="1600" dirty="0" err="1" smtClean="0"/>
              <a:t>Signore</a:t>
            </a:r>
            <a:r>
              <a:rPr lang="it-IT" sz="1600" dirty="0" smtClean="0"/>
              <a:t> in </a:t>
            </a:r>
            <a:r>
              <a:rPr lang="it-IT" sz="1600" dirty="0" err="1" smtClean="0"/>
              <a:t>povertà</a:t>
            </a:r>
            <a:r>
              <a:rPr lang="it-IT" sz="1600" dirty="0" smtClean="0"/>
              <a:t> ed </a:t>
            </a:r>
            <a:r>
              <a:rPr lang="it-IT" sz="1600" dirty="0" err="1" smtClean="0"/>
              <a:t>umiltà</a:t>
            </a:r>
            <a:r>
              <a:rPr lang="it-IT" sz="1600" dirty="0" smtClean="0"/>
              <a:t>, </a:t>
            </a:r>
            <a:r>
              <a:rPr lang="it-IT" sz="1600" dirty="0" err="1" smtClean="0"/>
              <a:t>vadano</a:t>
            </a:r>
            <a:r>
              <a:rPr lang="it-IT" sz="1600" dirty="0" smtClean="0"/>
              <a:t> per </a:t>
            </a:r>
            <a:r>
              <a:rPr lang="it-IT" sz="1600" dirty="0" err="1" smtClean="0"/>
              <a:t>l’</a:t>
            </a:r>
            <a:r>
              <a:rPr lang="it-IT" sz="1600" dirty="0" smtClean="0"/>
              <a:t>elemosina </a:t>
            </a:r>
            <a:r>
              <a:rPr lang="it-IT" sz="1600" dirty="0" err="1" smtClean="0"/>
              <a:t>con</a:t>
            </a:r>
            <a:r>
              <a:rPr lang="it-IT" sz="1600" dirty="0" smtClean="0"/>
              <a:t> fiducia. Né </a:t>
            </a:r>
            <a:r>
              <a:rPr lang="it-IT" sz="1600" dirty="0" err="1" smtClean="0"/>
              <a:t>devono</a:t>
            </a:r>
            <a:r>
              <a:rPr lang="it-IT" sz="1600" dirty="0" smtClean="0"/>
              <a:t> vergognarsi, </a:t>
            </a:r>
            <a:r>
              <a:rPr lang="it-IT" sz="1600" dirty="0" err="1" smtClean="0"/>
              <a:t>perché</a:t>
            </a:r>
            <a:r>
              <a:rPr lang="it-IT" sz="1600" dirty="0" smtClean="0"/>
              <a:t> il </a:t>
            </a:r>
            <a:r>
              <a:rPr lang="it-IT" sz="1600" dirty="0" err="1" smtClean="0"/>
              <a:t>Signore</a:t>
            </a:r>
            <a:r>
              <a:rPr lang="it-IT" sz="1600" dirty="0" smtClean="0"/>
              <a:t> si </a:t>
            </a:r>
            <a:r>
              <a:rPr lang="it-IT" sz="1600" dirty="0" err="1" smtClean="0"/>
              <a:t>è</a:t>
            </a:r>
            <a:r>
              <a:rPr lang="it-IT" sz="1600" dirty="0" smtClean="0"/>
              <a:t> fatto </a:t>
            </a:r>
            <a:r>
              <a:rPr lang="it-IT" sz="1600" dirty="0" err="1" smtClean="0"/>
              <a:t>povero</a:t>
            </a:r>
            <a:r>
              <a:rPr lang="it-IT" sz="1600" dirty="0" smtClean="0"/>
              <a:t> per </a:t>
            </a:r>
            <a:r>
              <a:rPr lang="it-IT" sz="1600" dirty="0" err="1" smtClean="0"/>
              <a:t>noi</a:t>
            </a:r>
            <a:r>
              <a:rPr lang="it-IT" sz="1600" dirty="0" smtClean="0"/>
              <a:t> in </a:t>
            </a:r>
            <a:r>
              <a:rPr lang="it-IT" sz="1600" dirty="0" err="1" smtClean="0"/>
              <a:t>questo</a:t>
            </a:r>
            <a:r>
              <a:rPr lang="it-IT" sz="1600" dirty="0" smtClean="0"/>
              <a:t> mondo (</a:t>
            </a:r>
            <a:r>
              <a:rPr lang="it-IT" sz="1600" dirty="0" err="1" smtClean="0"/>
              <a:t>cf</a:t>
            </a:r>
            <a:r>
              <a:rPr lang="it-IT" sz="1600" dirty="0" smtClean="0"/>
              <a:t> 2 </a:t>
            </a:r>
            <a:r>
              <a:rPr lang="it-IT" sz="1600" dirty="0" err="1" smtClean="0"/>
              <a:t>Cor</a:t>
            </a:r>
            <a:r>
              <a:rPr lang="it-IT" sz="1600" dirty="0" smtClean="0"/>
              <a:t> 8, </a:t>
            </a:r>
            <a:r>
              <a:rPr lang="it-IT" sz="1600" dirty="0" err="1" smtClean="0"/>
              <a:t>9</a:t>
            </a:r>
            <a:r>
              <a:rPr lang="it-IT" sz="1600" dirty="0" smtClean="0"/>
              <a:t>). Questa </a:t>
            </a:r>
            <a:r>
              <a:rPr lang="it-IT" sz="1600" dirty="0" err="1" smtClean="0"/>
              <a:t>è</a:t>
            </a:r>
            <a:r>
              <a:rPr lang="it-IT" sz="1600" dirty="0" smtClean="0"/>
              <a:t> la </a:t>
            </a:r>
            <a:r>
              <a:rPr lang="it-IT" sz="1600" dirty="0" err="1" smtClean="0"/>
              <a:t>sublimità</a:t>
            </a:r>
            <a:r>
              <a:rPr lang="it-IT" sz="1600" dirty="0" smtClean="0"/>
              <a:t> dell’altissima </a:t>
            </a:r>
            <a:r>
              <a:rPr lang="it-IT" sz="1600" dirty="0" err="1" smtClean="0"/>
              <a:t>povertà</a:t>
            </a:r>
            <a:r>
              <a:rPr lang="it-IT" sz="1600" dirty="0" smtClean="0"/>
              <a:t> quella </a:t>
            </a:r>
            <a:r>
              <a:rPr lang="it-IT" sz="1600" dirty="0" err="1" smtClean="0"/>
              <a:t>che</a:t>
            </a:r>
            <a:r>
              <a:rPr lang="it-IT" sz="1600" dirty="0" smtClean="0"/>
              <a:t> ha </a:t>
            </a:r>
            <a:r>
              <a:rPr lang="it-IT" sz="1600" dirty="0" err="1" smtClean="0"/>
              <a:t>costituito</a:t>
            </a:r>
            <a:r>
              <a:rPr lang="it-IT" sz="1600" dirty="0" smtClean="0"/>
              <a:t> voi, </a:t>
            </a:r>
            <a:r>
              <a:rPr lang="it-IT" sz="1600" dirty="0" err="1" smtClean="0"/>
              <a:t>fratelli</a:t>
            </a:r>
            <a:r>
              <a:rPr lang="it-IT" sz="1600" dirty="0" smtClean="0"/>
              <a:t> miei </a:t>
            </a:r>
            <a:r>
              <a:rPr lang="it-IT" sz="1600" dirty="0" err="1" smtClean="0"/>
              <a:t>carissimi</a:t>
            </a:r>
            <a:r>
              <a:rPr lang="it-IT" sz="1600" dirty="0" smtClean="0"/>
              <a:t>, </a:t>
            </a:r>
            <a:r>
              <a:rPr lang="it-IT" sz="1600" dirty="0" err="1" smtClean="0"/>
              <a:t>eredi</a:t>
            </a:r>
            <a:r>
              <a:rPr lang="it-IT" sz="1600" dirty="0" smtClean="0"/>
              <a:t> e </a:t>
            </a:r>
            <a:r>
              <a:rPr lang="it-IT" sz="1600" dirty="0" err="1" smtClean="0"/>
              <a:t>re</a:t>
            </a:r>
            <a:r>
              <a:rPr lang="it-IT" sz="1600" dirty="0" smtClean="0"/>
              <a:t> del </a:t>
            </a:r>
            <a:r>
              <a:rPr lang="it-IT" sz="1600" dirty="0" err="1" smtClean="0"/>
              <a:t>regno</a:t>
            </a:r>
            <a:r>
              <a:rPr lang="it-IT" sz="1600" dirty="0" smtClean="0"/>
              <a:t> dei </a:t>
            </a:r>
            <a:r>
              <a:rPr lang="it-IT" sz="1600" dirty="0" err="1" smtClean="0"/>
              <a:t>cieli</a:t>
            </a:r>
            <a:r>
              <a:rPr lang="it-IT" sz="1600" dirty="0" smtClean="0"/>
              <a:t>, </a:t>
            </a:r>
            <a:r>
              <a:rPr lang="it-IT" sz="1600" dirty="0" err="1" smtClean="0"/>
              <a:t>vi</a:t>
            </a:r>
            <a:r>
              <a:rPr lang="it-IT" sz="1600" dirty="0" smtClean="0"/>
              <a:t> ha </a:t>
            </a:r>
            <a:r>
              <a:rPr lang="it-IT" sz="1600" dirty="0" err="1" smtClean="0"/>
              <a:t>fatto</a:t>
            </a:r>
            <a:r>
              <a:rPr lang="it-IT" sz="1600" dirty="0" smtClean="0"/>
              <a:t> poveri </a:t>
            </a:r>
            <a:r>
              <a:rPr lang="it-IT" sz="1600" dirty="0" err="1" smtClean="0"/>
              <a:t>di</a:t>
            </a:r>
            <a:r>
              <a:rPr lang="it-IT" sz="1600" dirty="0" smtClean="0"/>
              <a:t> cose </a:t>
            </a:r>
            <a:r>
              <a:rPr lang="it-IT" sz="1600" dirty="0" err="1" smtClean="0"/>
              <a:t>e</a:t>
            </a:r>
            <a:r>
              <a:rPr lang="it-IT" sz="1600" dirty="0" smtClean="0"/>
              <a:t> ricchi </a:t>
            </a:r>
            <a:r>
              <a:rPr lang="it-IT" sz="1600" dirty="0" err="1" smtClean="0"/>
              <a:t>di</a:t>
            </a:r>
            <a:r>
              <a:rPr lang="it-IT" sz="1600" dirty="0" smtClean="0"/>
              <a:t> virtù. (</a:t>
            </a:r>
            <a:r>
              <a:rPr lang="it-IT" sz="1600" dirty="0" err="1" smtClean="0"/>
              <a:t>cf</a:t>
            </a:r>
            <a:r>
              <a:rPr lang="it-IT" sz="1600" dirty="0" smtClean="0"/>
              <a:t> </a:t>
            </a:r>
            <a:r>
              <a:rPr lang="it-IT" sz="1600" dirty="0" err="1" smtClean="0"/>
              <a:t>Gc</a:t>
            </a:r>
            <a:r>
              <a:rPr lang="it-IT" sz="1600" dirty="0" smtClean="0"/>
              <a:t> 2, </a:t>
            </a:r>
            <a:r>
              <a:rPr lang="it-IT" sz="1600" dirty="0" err="1" smtClean="0"/>
              <a:t>5</a:t>
            </a:r>
            <a:r>
              <a:rPr lang="it-IT" sz="1600" dirty="0" smtClean="0"/>
              <a:t>). Questa </a:t>
            </a:r>
            <a:r>
              <a:rPr lang="it-IT" sz="1600" dirty="0" err="1" smtClean="0"/>
              <a:t>sia</a:t>
            </a:r>
            <a:r>
              <a:rPr lang="it-IT" sz="1600" dirty="0" smtClean="0"/>
              <a:t> la </a:t>
            </a:r>
            <a:r>
              <a:rPr lang="it-IT" sz="1600" dirty="0" err="1" smtClean="0"/>
              <a:t>vostra</a:t>
            </a:r>
            <a:r>
              <a:rPr lang="it-IT" sz="1600" dirty="0" smtClean="0"/>
              <a:t> parte </a:t>
            </a:r>
            <a:r>
              <a:rPr lang="it-IT" sz="1600" dirty="0" err="1" smtClean="0"/>
              <a:t>di</a:t>
            </a:r>
            <a:r>
              <a:rPr lang="it-IT" sz="1600" dirty="0" smtClean="0"/>
              <a:t> eredità, </a:t>
            </a:r>
            <a:r>
              <a:rPr lang="it-IT" sz="1600" dirty="0" err="1" smtClean="0"/>
              <a:t>quella</a:t>
            </a:r>
            <a:r>
              <a:rPr lang="it-IT" sz="1600" dirty="0" smtClean="0"/>
              <a:t> che </a:t>
            </a:r>
            <a:r>
              <a:rPr lang="it-IT" sz="1600" dirty="0" err="1" smtClean="0"/>
              <a:t>conduce</a:t>
            </a:r>
            <a:r>
              <a:rPr lang="it-IT" sz="1600" dirty="0" smtClean="0"/>
              <a:t> fino </a:t>
            </a:r>
            <a:r>
              <a:rPr lang="it-IT" sz="1600" dirty="0" err="1" smtClean="0"/>
              <a:t>alla</a:t>
            </a:r>
            <a:r>
              <a:rPr lang="it-IT" sz="1600" dirty="0" smtClean="0"/>
              <a:t> terra </a:t>
            </a:r>
            <a:r>
              <a:rPr lang="it-IT" sz="1600" dirty="0" err="1" smtClean="0"/>
              <a:t>dei</a:t>
            </a:r>
            <a:r>
              <a:rPr lang="it-IT" sz="1600" dirty="0" smtClean="0"/>
              <a:t> viventi. (</a:t>
            </a:r>
            <a:r>
              <a:rPr lang="it-IT" sz="1600" dirty="0" err="1" smtClean="0"/>
              <a:t>cfr</a:t>
            </a:r>
            <a:r>
              <a:rPr lang="it-IT" sz="1600" dirty="0" smtClean="0"/>
              <a:t> </a:t>
            </a:r>
            <a:r>
              <a:rPr lang="it-IT" sz="1600" dirty="0" err="1" smtClean="0"/>
              <a:t>Sl</a:t>
            </a:r>
            <a:r>
              <a:rPr lang="it-IT" sz="1600" dirty="0" smtClean="0"/>
              <a:t> 141, </a:t>
            </a:r>
            <a:r>
              <a:rPr lang="it-IT" sz="1600" dirty="0" err="1" smtClean="0"/>
              <a:t>6</a:t>
            </a:r>
            <a:r>
              <a:rPr lang="it-IT" sz="1600" dirty="0" smtClean="0"/>
              <a:t>). E, </a:t>
            </a:r>
            <a:r>
              <a:rPr lang="it-IT" sz="1600" dirty="0" err="1" smtClean="0"/>
              <a:t>aderendo</a:t>
            </a:r>
            <a:r>
              <a:rPr lang="it-IT" sz="1600" dirty="0" smtClean="0"/>
              <a:t> totalmente </a:t>
            </a:r>
            <a:r>
              <a:rPr lang="it-IT" sz="1600" dirty="0" err="1" smtClean="0"/>
              <a:t>a</a:t>
            </a:r>
            <a:r>
              <a:rPr lang="it-IT" sz="1600" dirty="0" smtClean="0"/>
              <a:t> questa </a:t>
            </a:r>
            <a:r>
              <a:rPr lang="it-IT" sz="1600" dirty="0" err="1" smtClean="0"/>
              <a:t>povertà</a:t>
            </a:r>
            <a:r>
              <a:rPr lang="it-IT" sz="1600" dirty="0" smtClean="0"/>
              <a:t>, </a:t>
            </a:r>
            <a:r>
              <a:rPr lang="it-IT" sz="1600" dirty="0" err="1" smtClean="0"/>
              <a:t>fratelli</a:t>
            </a:r>
            <a:r>
              <a:rPr lang="it-IT" sz="1600" dirty="0" smtClean="0"/>
              <a:t> carissimi, </a:t>
            </a:r>
            <a:r>
              <a:rPr lang="it-IT" sz="1600" dirty="0" err="1" smtClean="0"/>
              <a:t>non</a:t>
            </a:r>
            <a:r>
              <a:rPr lang="it-IT" sz="1600" dirty="0" smtClean="0"/>
              <a:t> vogliate </a:t>
            </a:r>
            <a:r>
              <a:rPr lang="it-IT" sz="1600" dirty="0" err="1" smtClean="0"/>
              <a:t>possedere</a:t>
            </a:r>
            <a:r>
              <a:rPr lang="it-IT" sz="1600" dirty="0" smtClean="0"/>
              <a:t> niente </a:t>
            </a:r>
            <a:r>
              <a:rPr lang="it-IT" sz="1600" dirty="0" err="1" smtClean="0"/>
              <a:t>altro</a:t>
            </a:r>
            <a:r>
              <a:rPr lang="it-IT" sz="1600" dirty="0" smtClean="0"/>
              <a:t> in </a:t>
            </a:r>
            <a:r>
              <a:rPr lang="it-IT" sz="1600" dirty="0" err="1" smtClean="0"/>
              <a:t>perpetuo</a:t>
            </a:r>
            <a:r>
              <a:rPr lang="it-IT" sz="1600" dirty="0" smtClean="0"/>
              <a:t> sotto </a:t>
            </a:r>
            <a:r>
              <a:rPr lang="it-IT" sz="1600" dirty="0" err="1" smtClean="0"/>
              <a:t>il</a:t>
            </a:r>
            <a:r>
              <a:rPr lang="it-IT" sz="1600" dirty="0" smtClean="0"/>
              <a:t> cielo, </a:t>
            </a:r>
            <a:r>
              <a:rPr lang="it-IT" sz="1600" dirty="0" err="1" smtClean="0"/>
              <a:t>per</a:t>
            </a:r>
            <a:r>
              <a:rPr lang="it-IT" sz="1600" dirty="0" smtClean="0"/>
              <a:t> il </a:t>
            </a:r>
            <a:r>
              <a:rPr lang="it-IT" sz="1600" dirty="0" err="1" smtClean="0"/>
              <a:t>nome</a:t>
            </a:r>
            <a:r>
              <a:rPr lang="it-IT" sz="1600" dirty="0" smtClean="0"/>
              <a:t> del </a:t>
            </a:r>
            <a:r>
              <a:rPr lang="it-IT" sz="1600" dirty="0" err="1" smtClean="0"/>
              <a:t>Signore</a:t>
            </a:r>
            <a:r>
              <a:rPr lang="it-IT" sz="1600" dirty="0" smtClean="0"/>
              <a:t> nostro </a:t>
            </a:r>
            <a:r>
              <a:rPr lang="it-IT" sz="1600" dirty="0" err="1" smtClean="0"/>
              <a:t>Gesù</a:t>
            </a:r>
            <a:r>
              <a:rPr lang="it-IT" sz="1600" dirty="0" smtClean="0"/>
              <a:t> Cristo. </a:t>
            </a:r>
            <a:br>
              <a:rPr lang="it-IT" sz="1600" dirty="0" smtClean="0"/>
            </a:br>
            <a:r>
              <a:rPr lang="it-IT" sz="1600" dirty="0" smtClean="0"/>
              <a:t>E </a:t>
            </a:r>
            <a:r>
              <a:rPr lang="it-IT" sz="1600" dirty="0" err="1" smtClean="0"/>
              <a:t>ovunque</a:t>
            </a:r>
            <a:r>
              <a:rPr lang="it-IT" sz="1600" dirty="0" smtClean="0"/>
              <a:t> sono </a:t>
            </a:r>
            <a:r>
              <a:rPr lang="it-IT" sz="1600" dirty="0" err="1" smtClean="0"/>
              <a:t>e</a:t>
            </a:r>
            <a:r>
              <a:rPr lang="it-IT" sz="1600" dirty="0" smtClean="0"/>
              <a:t> si </a:t>
            </a:r>
            <a:r>
              <a:rPr lang="it-IT" sz="1600" dirty="0" err="1" smtClean="0"/>
              <a:t>incontreranno</a:t>
            </a:r>
            <a:r>
              <a:rPr lang="it-IT" sz="1600" dirty="0" smtClean="0"/>
              <a:t> i </a:t>
            </a:r>
            <a:r>
              <a:rPr lang="it-IT" sz="1600" dirty="0" err="1" smtClean="0"/>
              <a:t>frati</a:t>
            </a:r>
            <a:r>
              <a:rPr lang="it-IT" sz="1600" dirty="0" smtClean="0"/>
              <a:t>, </a:t>
            </a:r>
            <a:r>
              <a:rPr lang="it-IT" sz="1600" dirty="0" err="1" smtClean="0"/>
              <a:t>si</a:t>
            </a:r>
            <a:r>
              <a:rPr lang="it-IT" sz="1600" dirty="0" smtClean="0"/>
              <a:t> mostrino </a:t>
            </a:r>
            <a:r>
              <a:rPr lang="it-IT" sz="1600" dirty="0" err="1" smtClean="0"/>
              <a:t>familiari</a:t>
            </a:r>
            <a:r>
              <a:rPr lang="it-IT" sz="1600" dirty="0" smtClean="0"/>
              <a:t> tra </a:t>
            </a:r>
            <a:r>
              <a:rPr lang="it-IT" sz="1600" dirty="0" err="1" smtClean="0"/>
              <a:t>loro</a:t>
            </a:r>
            <a:r>
              <a:rPr lang="it-IT" sz="1600" dirty="0" smtClean="0"/>
              <a:t> reciprocamente. E </a:t>
            </a:r>
            <a:r>
              <a:rPr lang="it-IT" sz="1600" dirty="0" err="1" smtClean="0"/>
              <a:t>ciascuno</a:t>
            </a:r>
            <a:r>
              <a:rPr lang="it-IT" sz="1600" dirty="0" smtClean="0"/>
              <a:t> manifesti </a:t>
            </a:r>
            <a:r>
              <a:rPr lang="it-IT" sz="1600" dirty="0" err="1" smtClean="0"/>
              <a:t>con</a:t>
            </a:r>
            <a:r>
              <a:rPr lang="it-IT" sz="1600" dirty="0" smtClean="0"/>
              <a:t> fiducia </a:t>
            </a:r>
            <a:r>
              <a:rPr lang="it-IT" sz="1600" dirty="0" err="1" smtClean="0"/>
              <a:t>all’</a:t>
            </a:r>
            <a:r>
              <a:rPr lang="it-IT" sz="1600" dirty="0" smtClean="0"/>
              <a:t>altro </a:t>
            </a:r>
            <a:r>
              <a:rPr lang="it-IT" sz="1600" dirty="0" err="1" smtClean="0"/>
              <a:t>le</a:t>
            </a:r>
            <a:r>
              <a:rPr lang="it-IT" sz="1600" dirty="0" smtClean="0"/>
              <a:t> sue </a:t>
            </a:r>
            <a:r>
              <a:rPr lang="it-IT" sz="1600" dirty="0" err="1" smtClean="0"/>
              <a:t>necessità</a:t>
            </a:r>
            <a:r>
              <a:rPr lang="it-IT" sz="1600" dirty="0" smtClean="0"/>
              <a:t>, </a:t>
            </a:r>
            <a:r>
              <a:rPr lang="it-IT" sz="1600" dirty="0" err="1" smtClean="0"/>
              <a:t>poiché</a:t>
            </a:r>
            <a:r>
              <a:rPr lang="it-IT" sz="1600" dirty="0" smtClean="0"/>
              <a:t> se </a:t>
            </a:r>
            <a:r>
              <a:rPr lang="it-IT" sz="1600" dirty="0" err="1" smtClean="0"/>
              <a:t>la</a:t>
            </a:r>
            <a:r>
              <a:rPr lang="it-IT" sz="1600" dirty="0" smtClean="0"/>
              <a:t> madre </a:t>
            </a:r>
            <a:r>
              <a:rPr lang="it-IT" sz="1600" dirty="0" err="1" smtClean="0"/>
              <a:t>nutre</a:t>
            </a:r>
            <a:r>
              <a:rPr lang="it-IT" sz="1600" dirty="0" smtClean="0"/>
              <a:t> e </a:t>
            </a:r>
            <a:r>
              <a:rPr lang="it-IT" sz="1600" dirty="0" err="1" smtClean="0"/>
              <a:t>ama</a:t>
            </a:r>
            <a:r>
              <a:rPr lang="it-IT" sz="1600" dirty="0" smtClean="0"/>
              <a:t> il </a:t>
            </a:r>
            <a:r>
              <a:rPr lang="it-IT" sz="1600" dirty="0" err="1" smtClean="0"/>
              <a:t>suo</a:t>
            </a:r>
            <a:r>
              <a:rPr lang="it-IT" sz="1600" dirty="0" smtClean="0"/>
              <a:t> figlio </a:t>
            </a:r>
            <a:r>
              <a:rPr lang="it-IT" sz="1600" dirty="0" err="1" smtClean="0"/>
              <a:t>carnale</a:t>
            </a:r>
            <a:r>
              <a:rPr lang="it-IT" sz="1600" dirty="0" smtClean="0"/>
              <a:t> (</a:t>
            </a:r>
            <a:r>
              <a:rPr lang="it-IT" sz="1600" dirty="0" err="1" smtClean="0"/>
              <a:t>cf</a:t>
            </a:r>
            <a:r>
              <a:rPr lang="it-IT" sz="1600" dirty="0" smtClean="0"/>
              <a:t> 1 </a:t>
            </a:r>
            <a:r>
              <a:rPr lang="it-IT" sz="1600" dirty="0" err="1" smtClean="0"/>
              <a:t>Tim</a:t>
            </a:r>
            <a:r>
              <a:rPr lang="it-IT" sz="1600" dirty="0" smtClean="0"/>
              <a:t> 2, </a:t>
            </a:r>
            <a:r>
              <a:rPr lang="it-IT" sz="1600" dirty="0" err="1" smtClean="0"/>
              <a:t>7</a:t>
            </a:r>
            <a:r>
              <a:rPr lang="it-IT" sz="1600" dirty="0" smtClean="0"/>
              <a:t>), </a:t>
            </a:r>
            <a:r>
              <a:rPr lang="it-IT" sz="1600" dirty="0" err="1" smtClean="0"/>
              <a:t>quanto</a:t>
            </a:r>
            <a:r>
              <a:rPr lang="it-IT" sz="1600" dirty="0" smtClean="0"/>
              <a:t> più </a:t>
            </a:r>
            <a:r>
              <a:rPr lang="it-IT" sz="1600" dirty="0" err="1" smtClean="0"/>
              <a:t>premurosamente</a:t>
            </a:r>
            <a:r>
              <a:rPr lang="it-IT" sz="1600" dirty="0" smtClean="0"/>
              <a:t> uno </a:t>
            </a:r>
            <a:r>
              <a:rPr lang="it-IT" sz="1600" dirty="0" err="1" smtClean="0"/>
              <a:t>deve</a:t>
            </a:r>
            <a:r>
              <a:rPr lang="it-IT" sz="1600" dirty="0" smtClean="0"/>
              <a:t> amare </a:t>
            </a:r>
            <a:r>
              <a:rPr lang="it-IT" sz="1600" dirty="0" err="1" smtClean="0"/>
              <a:t>e</a:t>
            </a:r>
            <a:r>
              <a:rPr lang="it-IT" sz="1600" dirty="0" smtClean="0"/>
              <a:t> nutrire </a:t>
            </a:r>
            <a:r>
              <a:rPr lang="it-IT" sz="1600" dirty="0" err="1" smtClean="0"/>
              <a:t>il</a:t>
            </a:r>
            <a:r>
              <a:rPr lang="it-IT" sz="1600" dirty="0" smtClean="0"/>
              <a:t> suo </a:t>
            </a:r>
            <a:r>
              <a:rPr lang="it-IT" sz="1600" dirty="0" err="1" smtClean="0"/>
              <a:t>fratello</a:t>
            </a:r>
            <a:r>
              <a:rPr lang="it-IT" sz="1600" dirty="0" smtClean="0"/>
              <a:t> spirituale? </a:t>
            </a:r>
            <a:br>
              <a:rPr lang="it-IT" sz="1600" dirty="0" smtClean="0"/>
            </a:br>
            <a:r>
              <a:rPr lang="it-IT" sz="1600" dirty="0" smtClean="0"/>
              <a:t>E </a:t>
            </a:r>
            <a:r>
              <a:rPr lang="it-IT" sz="1600" dirty="0" err="1" smtClean="0"/>
              <a:t>se</a:t>
            </a:r>
            <a:r>
              <a:rPr lang="it-IT" sz="1600" dirty="0" smtClean="0"/>
              <a:t> uno </a:t>
            </a:r>
            <a:r>
              <a:rPr lang="it-IT" sz="1600" dirty="0" err="1" smtClean="0"/>
              <a:t>di</a:t>
            </a:r>
            <a:r>
              <a:rPr lang="it-IT" sz="1600" dirty="0" smtClean="0"/>
              <a:t> essi </a:t>
            </a:r>
            <a:r>
              <a:rPr lang="it-IT" sz="1600" dirty="0" err="1" smtClean="0"/>
              <a:t>cadrà</a:t>
            </a:r>
            <a:r>
              <a:rPr lang="it-IT" sz="1600" dirty="0" smtClean="0"/>
              <a:t> malato, </a:t>
            </a:r>
            <a:r>
              <a:rPr lang="it-IT" sz="1600" dirty="0" err="1" smtClean="0"/>
              <a:t>gli</a:t>
            </a:r>
            <a:r>
              <a:rPr lang="it-IT" sz="1600" dirty="0" smtClean="0"/>
              <a:t> altri </a:t>
            </a:r>
            <a:r>
              <a:rPr lang="it-IT" sz="1600" dirty="0" err="1" smtClean="0"/>
              <a:t>frati</a:t>
            </a:r>
            <a:r>
              <a:rPr lang="it-IT" sz="1600" dirty="0" smtClean="0"/>
              <a:t> lo </a:t>
            </a:r>
            <a:r>
              <a:rPr lang="it-IT" sz="1600" dirty="0" err="1" smtClean="0"/>
              <a:t>devono</a:t>
            </a:r>
            <a:r>
              <a:rPr lang="it-IT" sz="1600" dirty="0" smtClean="0"/>
              <a:t> servire </a:t>
            </a:r>
            <a:r>
              <a:rPr lang="it-IT" sz="1600" dirty="0" err="1" smtClean="0"/>
              <a:t>come</a:t>
            </a:r>
            <a:r>
              <a:rPr lang="it-IT" sz="1600" dirty="0" smtClean="0"/>
              <a:t> vorrebbero </a:t>
            </a:r>
            <a:r>
              <a:rPr lang="it-IT" sz="1600" dirty="0" err="1" smtClean="0"/>
              <a:t>essere</a:t>
            </a:r>
            <a:r>
              <a:rPr lang="it-IT" sz="1600" dirty="0" smtClean="0"/>
              <a:t> serviti </a:t>
            </a:r>
            <a:r>
              <a:rPr lang="it-IT" sz="1600" dirty="0" err="1" smtClean="0"/>
              <a:t>essi</a:t>
            </a:r>
            <a:r>
              <a:rPr lang="it-IT" sz="1600" dirty="0" smtClean="0"/>
              <a:t> stessi. </a:t>
            </a:r>
            <a:br>
              <a:rPr lang="it-IT" sz="1600" dirty="0" smtClean="0"/>
            </a:br>
            <a:endParaRPr lang="it-IT" sz="1600" dirty="0" smtClean="0"/>
          </a:p>
          <a:p>
            <a:endParaRPr lang="it-IT" dirty="0" smtClean="0"/>
          </a:p>
          <a:p>
            <a:endParaRPr lang="es-SV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Pobreza y Sagrada Escritura</a:t>
            </a:r>
            <a:br>
              <a:rPr lang="es-SV" dirty="0" smtClean="0"/>
            </a:br>
            <a:r>
              <a:rPr lang="es-SV" dirty="0" smtClean="0"/>
              <a:t>El Antiguo Testamento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SV" dirty="0" smtClean="0"/>
              <a:t>INTRODUCCIÓN</a:t>
            </a:r>
          </a:p>
          <a:p>
            <a:pPr>
              <a:buFontTx/>
              <a:buChar char="-"/>
            </a:pPr>
            <a:r>
              <a:rPr lang="es-SV" dirty="0" smtClean="0"/>
              <a:t>Los pobres ocupan un puesto de gran relieve ≠ la historia profana.</a:t>
            </a:r>
          </a:p>
          <a:p>
            <a:pPr>
              <a:buFontTx/>
              <a:buChar char="-"/>
            </a:pPr>
            <a:r>
              <a:rPr lang="es-SV" dirty="0" smtClean="0"/>
              <a:t>La SE aborda expresamente el tema de la pobreza hasta llegar a proponerla como </a:t>
            </a:r>
            <a:r>
              <a:rPr lang="es-SV" b="1" u="sng" dirty="0" smtClean="0"/>
              <a:t>ideal de vida</a:t>
            </a:r>
            <a:r>
              <a:rPr lang="es-SV" dirty="0" smtClean="0"/>
              <a:t>.</a:t>
            </a:r>
          </a:p>
          <a:p>
            <a:pPr>
              <a:buFontTx/>
              <a:buChar char="-"/>
            </a:pPr>
            <a:r>
              <a:rPr lang="es-SV" dirty="0" smtClean="0"/>
              <a:t>Tal vez no sean los pobres quienes protagonizan la historia de Israel, pero es indiscutible que atraen la atención de legisladores, profetas, salmistas y hasta de Jesús.</a:t>
            </a:r>
            <a:endParaRPr lang="es-SV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214290"/>
            <a:ext cx="864399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s-SV" dirty="0" smtClean="0"/>
              <a:t>Israel nació en la pobreza más extrema: Israel en el desierto tuvo la triste experiencia del estado de penuria </a:t>
            </a:r>
            <a:r>
              <a:rPr lang="es-SV" dirty="0" err="1" smtClean="0"/>
              <a:t>Dt</a:t>
            </a:r>
            <a:r>
              <a:rPr lang="es-SV" dirty="0" smtClean="0"/>
              <a:t> 8,3: “</a:t>
            </a:r>
            <a:r>
              <a:rPr lang="es-SV" sz="1600" i="1" dirty="0" smtClean="0">
                <a:solidFill>
                  <a:srgbClr val="002060"/>
                </a:solidFill>
              </a:rPr>
              <a:t>El Señor te ha humillado y te ha hecho sentir hambre para alimentarte luego con el maná</a:t>
            </a:r>
            <a:r>
              <a:rPr lang="es-SV" dirty="0" smtClean="0"/>
              <a:t>”: el nacimiento de Israel está marcado profundamente  por la pobreza más extrema.</a:t>
            </a:r>
            <a:endParaRPr lang="es-SV" dirty="0"/>
          </a:p>
          <a:p>
            <a:pPr>
              <a:buFontTx/>
              <a:buChar char="-"/>
            </a:pPr>
            <a:endParaRPr lang="es-SV" dirty="0" smtClean="0"/>
          </a:p>
          <a:p>
            <a:pPr>
              <a:buFontTx/>
              <a:buChar char="-"/>
            </a:pPr>
            <a:r>
              <a:rPr lang="es-SV" dirty="0"/>
              <a:t> </a:t>
            </a:r>
            <a:r>
              <a:rPr lang="es-SV" dirty="0" smtClean="0"/>
              <a:t>Sin embargo no se debe desvalorizar un importante factor teológico:</a:t>
            </a:r>
          </a:p>
          <a:p>
            <a:r>
              <a:rPr lang="es-SV" b="1" dirty="0" smtClean="0"/>
              <a:t>Los protagonistas de la fase escatológica de la historia salvífica son los pobres:</a:t>
            </a:r>
          </a:p>
          <a:p>
            <a:pPr lvl="1" algn="just">
              <a:buFont typeface="Arial" charset="0"/>
              <a:buChar char="•"/>
            </a:pPr>
            <a:r>
              <a:rPr lang="es-SV" b="1" dirty="0" smtClean="0"/>
              <a:t>El profeta de Nazaret y su madre </a:t>
            </a:r>
            <a:r>
              <a:rPr lang="es-SV" dirty="0" smtClean="0"/>
              <a:t>vivieron en la pobreza más absoluta y Jesús exigió de sus seguidores la elección de ese estado.</a:t>
            </a:r>
          </a:p>
          <a:p>
            <a:pPr algn="just"/>
            <a:endParaRPr lang="es-SV" dirty="0"/>
          </a:p>
          <a:p>
            <a:pPr algn="just"/>
            <a:r>
              <a:rPr lang="es-SV" dirty="0" smtClean="0"/>
              <a:t>I.- </a:t>
            </a:r>
            <a:r>
              <a:rPr lang="es-SV" b="1" dirty="0" smtClean="0"/>
              <a:t>EL VOCABULARIO BÍBLICO DE LA POBREZA</a:t>
            </a:r>
          </a:p>
          <a:p>
            <a:pPr algn="just"/>
            <a:r>
              <a:rPr lang="es-SV" dirty="0" smtClean="0"/>
              <a:t>Encontramos un léxico rico y diversificado que se emplea para indicar la condición de las personas indigentes que no tienen medios y viven en la miseria.</a:t>
            </a:r>
          </a:p>
          <a:p>
            <a:pPr algn="just"/>
            <a:endParaRPr lang="es-SV" dirty="0"/>
          </a:p>
          <a:p>
            <a:pPr algn="just"/>
            <a:r>
              <a:rPr lang="es-SV" b="1" dirty="0" smtClean="0"/>
              <a:t>Antiguo Testamento</a:t>
            </a:r>
          </a:p>
          <a:p>
            <a:pPr algn="just"/>
            <a:r>
              <a:rPr lang="es-SV" dirty="0" smtClean="0"/>
              <a:t>La Biblia hebrea indica a los pobres con varios términos, entre ellos el más frecuente es el sustantivo </a:t>
            </a:r>
            <a:r>
              <a:rPr lang="en-US" sz="3600" dirty="0">
                <a:latin typeface="Bwhebb" pitchFamily="2" charset="0"/>
              </a:rPr>
              <a:t>‘</a:t>
            </a:r>
            <a:r>
              <a:rPr lang="en-US" sz="3600" dirty="0" err="1">
                <a:latin typeface="Bwhebb" pitchFamily="2" charset="0"/>
              </a:rPr>
              <a:t>ynI</a:t>
            </a:r>
            <a:r>
              <a:rPr lang="en-US" sz="3600" dirty="0">
                <a:latin typeface="Bwhebb" pitchFamily="2" charset="0"/>
              </a:rPr>
              <a:t>['</a:t>
            </a:r>
            <a:r>
              <a:rPr lang="es-SV" dirty="0" smtClean="0"/>
              <a:t> ó </a:t>
            </a:r>
            <a:r>
              <a:rPr lang="en-US" sz="3200" dirty="0" err="1" smtClean="0">
                <a:latin typeface="Bwhebb" pitchFamily="2" charset="0"/>
              </a:rPr>
              <a:t>w“n</a:t>
            </a:r>
            <a:r>
              <a:rPr lang="en-US" sz="3200" dirty="0">
                <a:latin typeface="Bwhebb" pitchFamily="2" charset="0"/>
              </a:rPr>
              <a:t>"[]</a:t>
            </a:r>
            <a:r>
              <a:rPr lang="es-SV" dirty="0" smtClean="0"/>
              <a:t> que aparece una 105 veces en todo el AT y con frecuencia en plural (</a:t>
            </a:r>
            <a:r>
              <a:rPr lang="en-US" sz="3200" dirty="0">
                <a:latin typeface="Bwhebb" pitchFamily="2" charset="0"/>
              </a:rPr>
              <a:t>~</a:t>
            </a:r>
            <a:r>
              <a:rPr lang="en-US" sz="3200" dirty="0" err="1">
                <a:latin typeface="Bwhebb" pitchFamily="2" charset="0"/>
              </a:rPr>
              <a:t>ywI“n</a:t>
            </a:r>
            <a:r>
              <a:rPr lang="en-US" sz="3200" dirty="0">
                <a:latin typeface="Bwhebb" pitchFamily="2" charset="0"/>
              </a:rPr>
              <a:t>"[]</a:t>
            </a:r>
            <a:r>
              <a:rPr lang="es-SV" dirty="0" smtClean="0"/>
              <a:t>) en la fórmula “Los pobres de </a:t>
            </a:r>
            <a:r>
              <a:rPr lang="es-SV" dirty="0" err="1" smtClean="0"/>
              <a:t>Yahvé</a:t>
            </a:r>
            <a:r>
              <a:rPr lang="es-SV" dirty="0" smtClean="0"/>
              <a:t>” que se hizo célebre en la teología y la espiritualidad </a:t>
            </a:r>
            <a:r>
              <a:rPr lang="es-SV" dirty="0" err="1" smtClean="0"/>
              <a:t>veterotestamentaria</a:t>
            </a:r>
            <a:r>
              <a:rPr lang="es-SV" dirty="0" smtClean="0"/>
              <a:t>.</a:t>
            </a:r>
          </a:p>
          <a:p>
            <a:pPr lvl="1">
              <a:buFont typeface="Arial" charset="0"/>
              <a:buChar char="•"/>
            </a:pPr>
            <a:endParaRPr lang="es-SV" dirty="0" smtClean="0"/>
          </a:p>
          <a:p>
            <a:pPr>
              <a:buFont typeface="Arial" charset="0"/>
              <a:buChar char="•"/>
            </a:pPr>
            <a:endParaRPr lang="es-SV" b="1" dirty="0"/>
          </a:p>
          <a:p>
            <a:endParaRPr lang="es-SV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42852"/>
            <a:ext cx="900115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2000" dirty="0" smtClean="0"/>
              <a:t>La traducción de los LXX tradujo estas voces por </a:t>
            </a:r>
            <a:r>
              <a:rPr lang="es-SV" sz="2000" dirty="0" err="1" smtClean="0">
                <a:latin typeface="Bwgrkn" pitchFamily="2" charset="0"/>
              </a:rPr>
              <a:t>adu.natoj</a:t>
            </a:r>
            <a:r>
              <a:rPr lang="es-SV" sz="2000" dirty="0" smtClean="0">
                <a:latin typeface="Bwgrkn" pitchFamily="2" charset="0"/>
              </a:rPr>
              <a:t> </a:t>
            </a:r>
            <a:r>
              <a:rPr lang="es-SV" sz="2000" dirty="0" err="1" smtClean="0">
                <a:latin typeface="Bwgrkn" pitchFamily="2" charset="0"/>
              </a:rPr>
              <a:t>asqene,j</a:t>
            </a:r>
            <a:r>
              <a:rPr lang="es-SV" sz="2000" dirty="0" smtClean="0">
                <a:latin typeface="Bwgrkn" pitchFamily="2" charset="0"/>
              </a:rPr>
              <a:t> </a:t>
            </a:r>
            <a:r>
              <a:rPr lang="es-SV" sz="2000" dirty="0" err="1" smtClean="0">
                <a:latin typeface="Bwgrkn" pitchFamily="2" charset="0"/>
              </a:rPr>
              <a:t>evndeh,j</a:t>
            </a:r>
            <a:r>
              <a:rPr lang="es-SV" sz="2000" dirty="0" smtClean="0">
                <a:latin typeface="+mj-lt"/>
              </a:rPr>
              <a:t> </a:t>
            </a:r>
            <a:r>
              <a:rPr lang="es-SV" dirty="0" smtClean="0"/>
              <a:t>y sus derivados.</a:t>
            </a:r>
          </a:p>
          <a:p>
            <a:pPr algn="just"/>
            <a:endParaRPr lang="es-SV" sz="2000" dirty="0"/>
          </a:p>
          <a:p>
            <a:pPr algn="just">
              <a:buFontTx/>
              <a:buChar char="-"/>
            </a:pPr>
            <a:r>
              <a:rPr lang="es-SV" sz="2000" b="1" dirty="0" smtClean="0"/>
              <a:t>El Nuevo Testamento</a:t>
            </a:r>
          </a:p>
          <a:p>
            <a:pPr algn="just"/>
            <a:r>
              <a:rPr lang="es-SV" dirty="0" smtClean="0"/>
              <a:t>Los vocablos que más se usan son </a:t>
            </a:r>
            <a:r>
              <a:rPr lang="es-SV" sz="2400" dirty="0" err="1" smtClean="0">
                <a:latin typeface="Bwgrkn" pitchFamily="2" charset="0"/>
              </a:rPr>
              <a:t>ptoco,j</a:t>
            </a:r>
            <a:r>
              <a:rPr lang="es-SV" sz="2400" dirty="0" smtClean="0">
                <a:latin typeface="Bwgrkn" pitchFamily="2" charset="0"/>
              </a:rPr>
              <a:t> </a:t>
            </a:r>
            <a:r>
              <a:rPr lang="es-SV" dirty="0" smtClean="0"/>
              <a:t>que entre todos sus derivados aparece 38 veces , y</a:t>
            </a:r>
            <a:r>
              <a:rPr lang="es-SV" sz="2400" dirty="0" smtClean="0">
                <a:latin typeface="Bwgrkn" pitchFamily="2" charset="0"/>
              </a:rPr>
              <a:t> </a:t>
            </a:r>
            <a:r>
              <a:rPr lang="es-SV" sz="2400" dirty="0" err="1" smtClean="0">
                <a:latin typeface="Bwgrkn" pitchFamily="2" charset="0"/>
              </a:rPr>
              <a:t>tapeino,j</a:t>
            </a:r>
            <a:r>
              <a:rPr lang="es-SV" sz="2400" dirty="0" smtClean="0">
                <a:latin typeface="Bwgrkn" pitchFamily="2" charset="0"/>
              </a:rPr>
              <a:t> </a:t>
            </a:r>
            <a:r>
              <a:rPr lang="es-SV" dirty="0" smtClean="0"/>
              <a:t>aparece 26 veces.</a:t>
            </a:r>
          </a:p>
          <a:p>
            <a:pPr algn="just"/>
            <a:endParaRPr lang="es-SV" dirty="0"/>
          </a:p>
          <a:p>
            <a:pPr algn="just"/>
            <a:r>
              <a:rPr lang="es-SV" b="1" dirty="0" smtClean="0"/>
              <a:t>II.- POBREZA: BENDICIÓN Y MALDICIÓN</a:t>
            </a:r>
          </a:p>
          <a:p>
            <a:pPr algn="just"/>
            <a:r>
              <a:rPr lang="es-SV" dirty="0" smtClean="0"/>
              <a:t>En el Éxodo fue donde Israel experimentó la máxima condición de indigencia y que luego será presentado como ideal de vida Religiosa.</a:t>
            </a:r>
          </a:p>
          <a:p>
            <a:pPr algn="just"/>
            <a:endParaRPr lang="es-SV" dirty="0"/>
          </a:p>
          <a:p>
            <a:pPr algn="just">
              <a:buFontTx/>
              <a:buChar char="-"/>
            </a:pPr>
            <a:r>
              <a:rPr lang="es-SV" dirty="0" smtClean="0"/>
              <a:t>Primer estadio: la pobreza es considerada como una necesidad para poder gustar la futura abundancia de los bienes de la tierra prometida. </a:t>
            </a:r>
            <a:r>
              <a:rPr lang="es-SV" dirty="0" err="1" smtClean="0"/>
              <a:t>Dt</a:t>
            </a:r>
            <a:r>
              <a:rPr lang="es-SV" dirty="0" smtClean="0"/>
              <a:t> 8, 14-18: “</a:t>
            </a:r>
            <a:r>
              <a:rPr lang="es-SV" sz="1400" i="1" dirty="0" smtClean="0">
                <a:solidFill>
                  <a:srgbClr val="002060"/>
                </a:solidFill>
              </a:rPr>
              <a:t>No te olvides del Señor tu Dios que te ha sacado de Egipto, de la casa de la esclavitud, que te ha conducido a través  de un basto y terrible desierto, de serpientes venenosas y escorpiones, tierra de sed y sin agua; que hizo brotar  para ti agua de la roca más dura y te alimentó en el desierto con el Maná, desconocido por tus antepasados, con el fin de </a:t>
            </a:r>
            <a:r>
              <a:rPr lang="es-SV" sz="1400" b="1" i="1" dirty="0" smtClean="0">
                <a:solidFill>
                  <a:srgbClr val="002060"/>
                </a:solidFill>
              </a:rPr>
              <a:t>humillarte y probarte</a:t>
            </a:r>
            <a:r>
              <a:rPr lang="es-SV" sz="1400" i="1" dirty="0" smtClean="0">
                <a:solidFill>
                  <a:srgbClr val="002060"/>
                </a:solidFill>
              </a:rPr>
              <a:t> para prepararte un f</a:t>
            </a:r>
            <a:r>
              <a:rPr lang="es-SV" sz="1400" b="1" i="1" dirty="0" smtClean="0">
                <a:solidFill>
                  <a:srgbClr val="002060"/>
                </a:solidFill>
              </a:rPr>
              <a:t>uturo dichoso</a:t>
            </a:r>
            <a:r>
              <a:rPr lang="es-SV" dirty="0" smtClean="0"/>
              <a:t>”</a:t>
            </a:r>
          </a:p>
          <a:p>
            <a:pPr algn="just">
              <a:buFontTx/>
              <a:buChar char="-"/>
            </a:pPr>
            <a:endParaRPr lang="es-SV" dirty="0"/>
          </a:p>
          <a:p>
            <a:pPr algn="just">
              <a:buFontTx/>
              <a:buChar char="-"/>
            </a:pPr>
            <a:r>
              <a:rPr lang="es-SV" dirty="0" smtClean="0"/>
              <a:t>Por este motivo Palestina es descrita como la </a:t>
            </a:r>
            <a:r>
              <a:rPr lang="es-SV" b="1" dirty="0" smtClean="0"/>
              <a:t>región bendita</a:t>
            </a:r>
            <a:r>
              <a:rPr lang="es-SV" dirty="0" smtClean="0"/>
              <a:t> en la cual mana leche y miel, que produce aceite, vino y trigo en abundancia (Ex 3,17; </a:t>
            </a:r>
            <a:r>
              <a:rPr lang="es-SV" dirty="0" err="1" smtClean="0"/>
              <a:t>Nm</a:t>
            </a:r>
            <a:r>
              <a:rPr lang="es-SV" dirty="0" smtClean="0"/>
              <a:t> 13, 21-24; </a:t>
            </a:r>
            <a:r>
              <a:rPr lang="es-SV" dirty="0" err="1" smtClean="0"/>
              <a:t>Dt</a:t>
            </a:r>
            <a:r>
              <a:rPr lang="es-SV" dirty="0" smtClean="0"/>
              <a:t> 6, 18; 11,9)</a:t>
            </a:r>
            <a:endParaRPr lang="es-SV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214290"/>
            <a:ext cx="87154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SV" sz="2000" b="1" u="sng" dirty="0" smtClean="0"/>
              <a:t>El Pentateuco</a:t>
            </a:r>
          </a:p>
          <a:p>
            <a:pPr>
              <a:buFontTx/>
              <a:buChar char="-"/>
            </a:pPr>
            <a:endParaRPr lang="es-SV" sz="2000" b="1" u="sng" dirty="0"/>
          </a:p>
          <a:p>
            <a:pPr algn="just">
              <a:buFontTx/>
              <a:buChar char="-"/>
            </a:pPr>
            <a:r>
              <a:rPr lang="es-SV" dirty="0" smtClean="0"/>
              <a:t>Ex 3,17 promete que el Señor bendecirá a su pueblo concediéndole una tierra que mana leche y miel.</a:t>
            </a:r>
          </a:p>
          <a:p>
            <a:pPr algn="just">
              <a:buFontTx/>
              <a:buChar char="-"/>
            </a:pPr>
            <a:r>
              <a:rPr lang="es-SV" dirty="0" smtClean="0"/>
              <a:t>Esa eliminación de la pobreza es presentada como la concretización de la promesa y de la bendición del Señor a su pueblo (</a:t>
            </a:r>
            <a:r>
              <a:rPr lang="es-SV" dirty="0" err="1" smtClean="0"/>
              <a:t>Lv</a:t>
            </a:r>
            <a:r>
              <a:rPr lang="es-SV" dirty="0" smtClean="0"/>
              <a:t> 26, 3ss)</a:t>
            </a:r>
          </a:p>
          <a:p>
            <a:pPr algn="just"/>
            <a:r>
              <a:rPr lang="es-SV" dirty="0" smtClean="0"/>
              <a:t>La bendición de Dios produce:</a:t>
            </a:r>
          </a:p>
          <a:p>
            <a:pPr algn="just">
              <a:buFont typeface="Arial" charset="0"/>
              <a:buChar char="•"/>
            </a:pPr>
            <a:r>
              <a:rPr lang="es-SV" dirty="0" smtClean="0"/>
              <a:t> Fertilidad del suelo (</a:t>
            </a:r>
            <a:r>
              <a:rPr lang="es-SV" dirty="0" err="1" smtClean="0"/>
              <a:t>Dt</a:t>
            </a:r>
            <a:r>
              <a:rPr lang="es-SV" dirty="0" smtClean="0"/>
              <a:t> 6, 14-19; 7, 11-15; 11, 8ss)</a:t>
            </a:r>
          </a:p>
          <a:p>
            <a:pPr algn="just">
              <a:buFont typeface="Arial" charset="0"/>
              <a:buChar char="•"/>
            </a:pPr>
            <a:r>
              <a:rPr lang="es-SV" dirty="0"/>
              <a:t> </a:t>
            </a:r>
            <a:r>
              <a:rPr lang="es-SV" dirty="0" smtClean="0"/>
              <a:t>Esta bendición está ligada a la observancia de los preceptos del Señor (</a:t>
            </a:r>
            <a:r>
              <a:rPr lang="es-SV" dirty="0" err="1" smtClean="0"/>
              <a:t>Dt</a:t>
            </a:r>
            <a:r>
              <a:rPr lang="es-SV" dirty="0" smtClean="0"/>
              <a:t> 6, 18)</a:t>
            </a:r>
          </a:p>
          <a:p>
            <a:pPr algn="just">
              <a:buFont typeface="Arial" charset="0"/>
              <a:buChar char="•"/>
            </a:pPr>
            <a:r>
              <a:rPr lang="es-SV" dirty="0" smtClean="0"/>
              <a:t> También los Sapienciales exaltan la riqueza como fruto de la bendición divina a los justos (</a:t>
            </a:r>
            <a:r>
              <a:rPr lang="es-SV" dirty="0" err="1" smtClean="0"/>
              <a:t>Prov</a:t>
            </a:r>
            <a:r>
              <a:rPr lang="es-SV" dirty="0" smtClean="0"/>
              <a:t> 3, 16; 15,6; 19, 23; 28, 20; Job 5, 24; 42, 10ss)</a:t>
            </a:r>
          </a:p>
          <a:p>
            <a:pPr algn="ctr"/>
            <a:endParaRPr lang="es-SV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s-SV" dirty="0" smtClean="0">
                <a:latin typeface="Courier New" pitchFamily="49" charset="0"/>
                <a:cs typeface="Courier New" pitchFamily="49" charset="0"/>
              </a:rPr>
              <a:t>Evangelio de la prosperidad = </a:t>
            </a:r>
            <a:r>
              <a:rPr lang="es-SV" dirty="0" err="1" smtClean="0">
                <a:latin typeface="Courier New" pitchFamily="49" charset="0"/>
                <a:cs typeface="Courier New" pitchFamily="49" charset="0"/>
              </a:rPr>
              <a:t>Toby</a:t>
            </a:r>
            <a:r>
              <a:rPr lang="es-SV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algn="ctr"/>
            <a:endParaRPr lang="es-SV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s-SV" dirty="0" smtClean="0"/>
              <a:t>2. </a:t>
            </a:r>
            <a:r>
              <a:rPr lang="es-SV" b="1" dirty="0" smtClean="0"/>
              <a:t>La pobreza como efecto de la maldición</a:t>
            </a:r>
          </a:p>
          <a:p>
            <a:pPr algn="just"/>
            <a:r>
              <a:rPr lang="es-SV" dirty="0" smtClean="0"/>
              <a:t>El Señor maldecirá la tierra si su pueblo se muestra infiel al pacto; por eso Israel experimentará nuevamente la penuria, la pobreza y la miseria (</a:t>
            </a:r>
            <a:r>
              <a:rPr lang="es-SV" dirty="0" err="1" smtClean="0"/>
              <a:t>Lv</a:t>
            </a:r>
            <a:r>
              <a:rPr lang="es-SV" dirty="0" smtClean="0"/>
              <a:t> 26, 14ss; </a:t>
            </a:r>
            <a:r>
              <a:rPr lang="es-SV" dirty="0" err="1" smtClean="0"/>
              <a:t>Dt</a:t>
            </a:r>
            <a:r>
              <a:rPr lang="es-SV" dirty="0" smtClean="0"/>
              <a:t> 11, 16s)</a:t>
            </a:r>
          </a:p>
          <a:p>
            <a:pPr algn="just"/>
            <a:endParaRPr lang="es-SV" dirty="0"/>
          </a:p>
          <a:p>
            <a:pPr algn="just"/>
            <a:r>
              <a:rPr lang="es-SV" dirty="0" smtClean="0"/>
              <a:t>- Por tanto, en la Biblia la indigencia es considerada a menudo consecuencia del castigo divino por los pecados de su pueblo. De esta forma se afirmó la idea de que el justo es bendecido por Dios con la riqueza y que el pobre es maldecido por su pecado; la pérdida de bienes es vista como castigo del pecado (Job 22, 6ss)</a:t>
            </a:r>
            <a:endParaRPr lang="es-SV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214290"/>
            <a:ext cx="878687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b="1" dirty="0" smtClean="0"/>
              <a:t>III. </a:t>
            </a:r>
            <a:r>
              <a:rPr lang="es-SV" sz="2000" b="1" u="sng" dirty="0" smtClean="0"/>
              <a:t>Pobreza e Injusticia</a:t>
            </a:r>
          </a:p>
          <a:p>
            <a:pPr algn="just"/>
            <a:r>
              <a:rPr lang="es-SV" sz="2000" dirty="0" smtClean="0"/>
              <a:t>No siempre el estado de indigencia en Israel fue fruto de la maldición divina; con frecuencia la pobreza de muchas personas es consecuencia de la </a:t>
            </a:r>
            <a:r>
              <a:rPr lang="es-SV" sz="2000" b="1" dirty="0" smtClean="0"/>
              <a:t>injusticia</a:t>
            </a:r>
            <a:r>
              <a:rPr lang="es-SV" sz="2000" dirty="0" smtClean="0"/>
              <a:t> y de la </a:t>
            </a:r>
            <a:r>
              <a:rPr lang="es-SV" sz="2000" b="1" dirty="0" smtClean="0"/>
              <a:t>avidez</a:t>
            </a:r>
            <a:r>
              <a:rPr lang="es-SV" sz="2000" dirty="0" smtClean="0"/>
              <a:t> de los poderosos, los cuales extorsionan, roban, despojan, explotan reduciendo a la miseria a sus hermanos.</a:t>
            </a:r>
          </a:p>
          <a:p>
            <a:pPr algn="just"/>
            <a:endParaRPr lang="es-SV" sz="2000" dirty="0"/>
          </a:p>
          <a:p>
            <a:pPr marL="457200" indent="-457200" algn="just">
              <a:buAutoNum type="arabicPeriod"/>
            </a:pPr>
            <a:r>
              <a:rPr lang="es-SV" sz="2000" u="sng" dirty="0" smtClean="0"/>
              <a:t>Las situaciones injustas de pobreza</a:t>
            </a:r>
          </a:p>
          <a:p>
            <a:pPr marL="457200" indent="-457200" algn="just"/>
            <a:r>
              <a:rPr lang="es-SV" sz="2000" dirty="0" smtClean="0"/>
              <a:t>        Después de la entrada en Palestina (</a:t>
            </a:r>
            <a:r>
              <a:rPr lang="es-SV" sz="2000" dirty="0" err="1" smtClean="0"/>
              <a:t>Nm</a:t>
            </a:r>
            <a:r>
              <a:rPr lang="es-SV" sz="2000" dirty="0" smtClean="0"/>
              <a:t> 32, 1ss= división equitativa) lentamente se produjo una fuerte disparidad de bienes y riquezas, haciéndose unos israelitas cada vez más ricos y otros , a causa de las deudas y otros factores económicos, se empobrecieron cada vez más obligados a vender sus posesiones y en el peor de los casos, terminar en esclavitud.</a:t>
            </a:r>
          </a:p>
          <a:p>
            <a:pPr marL="457200" indent="-457200" algn="just"/>
            <a:r>
              <a:rPr lang="es-SV" sz="2000" dirty="0" smtClean="0"/>
              <a:t>Aquí Dios interviene, y en el Código de la Alianza Ex 21, 1s; </a:t>
            </a:r>
            <a:r>
              <a:rPr lang="es-SV" sz="2000" dirty="0" err="1" smtClean="0"/>
              <a:t>Lv</a:t>
            </a:r>
            <a:r>
              <a:rPr lang="es-SV" sz="2000" dirty="0" smtClean="0"/>
              <a:t> 25; </a:t>
            </a:r>
            <a:r>
              <a:rPr lang="es-SV" sz="2000" dirty="0" err="1" smtClean="0"/>
              <a:t>Dt</a:t>
            </a:r>
            <a:r>
              <a:rPr lang="es-SV" sz="2000" dirty="0" smtClean="0"/>
              <a:t> 15 se crea una legislación con la cual se instituye el jubileo y el año sabático después de condenar la explotación de los pobres y las injusticias sociales (Ex 21, 16; 22, 20s; </a:t>
            </a:r>
            <a:r>
              <a:rPr lang="es-SV" sz="2000" dirty="0" err="1" smtClean="0"/>
              <a:t>Lv</a:t>
            </a:r>
            <a:r>
              <a:rPr lang="es-SV" sz="2000" dirty="0" smtClean="0"/>
              <a:t> 19, 13s) La ley de Moisés exige la justicia a favor de los pobres: “No explotarás al emigrante, porque ustedes conocen la vida del migrante, pues lo fueron en Egipto” (Ex 23, 6.9)</a:t>
            </a:r>
            <a:endParaRPr lang="es-SV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214290"/>
            <a:ext cx="857256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2. </a:t>
            </a:r>
            <a:r>
              <a:rPr lang="es-SV" u="sng" dirty="0" smtClean="0"/>
              <a:t>La condena de los profetas</a:t>
            </a:r>
          </a:p>
          <a:p>
            <a:pPr algn="just"/>
            <a:r>
              <a:rPr lang="es-SV" dirty="0" smtClean="0"/>
              <a:t>Las situaciones de injustica social suscitó la indignación y las iras de hombres carismáticos animados por el Espíritu del Señor; las desigualdades rompen la solidaridad sagrada del Pueblo de Dios y violan la justicia.</a:t>
            </a:r>
          </a:p>
          <a:p>
            <a:pPr algn="just">
              <a:buFont typeface="Wingdings" pitchFamily="2" charset="2"/>
              <a:buChar char="§"/>
            </a:pPr>
            <a:r>
              <a:rPr lang="es-SV" dirty="0"/>
              <a:t> </a:t>
            </a:r>
            <a:r>
              <a:rPr lang="es-SV" b="1" dirty="0" err="1" smtClean="0"/>
              <a:t>Natán</a:t>
            </a:r>
            <a:r>
              <a:rPr lang="es-SV" dirty="0" smtClean="0"/>
              <a:t> con David  2ª Sm 11, 2s; 12, 1-12</a:t>
            </a:r>
          </a:p>
          <a:p>
            <a:pPr algn="just">
              <a:buFont typeface="Wingdings" pitchFamily="2" charset="2"/>
              <a:buChar char="§"/>
            </a:pPr>
            <a:r>
              <a:rPr lang="es-SV" dirty="0" smtClean="0"/>
              <a:t> </a:t>
            </a:r>
            <a:r>
              <a:rPr lang="es-SV" b="1" dirty="0" smtClean="0"/>
              <a:t>Elías </a:t>
            </a:r>
            <a:r>
              <a:rPr lang="es-SV" dirty="0" smtClean="0"/>
              <a:t>con el rey </a:t>
            </a:r>
            <a:r>
              <a:rPr lang="es-SV" dirty="0" err="1" smtClean="0"/>
              <a:t>Ajab</a:t>
            </a:r>
            <a:r>
              <a:rPr lang="es-SV" dirty="0" smtClean="0"/>
              <a:t> y la viña de </a:t>
            </a:r>
            <a:r>
              <a:rPr lang="es-SV" dirty="0" err="1" smtClean="0"/>
              <a:t>Nabot</a:t>
            </a:r>
            <a:r>
              <a:rPr lang="es-SV" dirty="0" smtClean="0"/>
              <a:t> 1ª Reyes 21, 1s</a:t>
            </a:r>
          </a:p>
          <a:p>
            <a:pPr algn="just">
              <a:buFont typeface="Wingdings" pitchFamily="2" charset="2"/>
              <a:buChar char="§"/>
            </a:pPr>
            <a:r>
              <a:rPr lang="es-SV" b="1" dirty="0" smtClean="0"/>
              <a:t> Amós</a:t>
            </a:r>
            <a:r>
              <a:rPr lang="es-SV" dirty="0" smtClean="0"/>
              <a:t>: El primer gran profeta escritor que amenazó con tremendos castigos divinos a los ricos injustos. Con lenguaje rudo pero hablando en nombre del Señor acusó a los poderosos  de haber vendido al pobre por un puñado de dinero, cambiándolo por un par de sandalias  (Am 2, 6s; 8, 6) A causa de tales daños, Amós amenaza con la venganza divina en el día del Señor (Am 2, 13s; 3, 14s; 8, 9s).</a:t>
            </a:r>
          </a:p>
          <a:p>
            <a:pPr algn="just">
              <a:buFont typeface="Wingdings" pitchFamily="2" charset="2"/>
              <a:buChar char="§"/>
            </a:pPr>
            <a:r>
              <a:rPr lang="es-SV" dirty="0"/>
              <a:t> </a:t>
            </a:r>
            <a:r>
              <a:rPr lang="es-SV" b="1" dirty="0" smtClean="0"/>
              <a:t>Oseas</a:t>
            </a:r>
            <a:r>
              <a:rPr lang="es-SV" dirty="0" smtClean="0"/>
              <a:t> señala con su dedo acusador a los israelitas que defraudan y engañan en contra de los pobres (Os 12, 8).</a:t>
            </a:r>
          </a:p>
          <a:p>
            <a:pPr algn="just">
              <a:buFont typeface="Wingdings" pitchFamily="2" charset="2"/>
              <a:buChar char="§"/>
            </a:pPr>
            <a:r>
              <a:rPr lang="es-SV" dirty="0"/>
              <a:t> </a:t>
            </a:r>
            <a:r>
              <a:rPr lang="es-SV" b="1" dirty="0" smtClean="0"/>
              <a:t>Isaías</a:t>
            </a:r>
            <a:r>
              <a:rPr lang="es-SV" dirty="0" smtClean="0"/>
              <a:t> comienza sus oráculos condenando la hipocresía de los notables de Judá comparándolos con los jefes de Sodoma y Gomorra (</a:t>
            </a:r>
            <a:r>
              <a:rPr lang="es-SV" dirty="0" err="1" smtClean="0"/>
              <a:t>Is</a:t>
            </a:r>
            <a:r>
              <a:rPr lang="es-SV" dirty="0" smtClean="0"/>
              <a:t> 1, 10-16; 3,11s; 9,9-10).</a:t>
            </a:r>
          </a:p>
          <a:p>
            <a:pPr algn="just">
              <a:buFont typeface="Wingdings" pitchFamily="2" charset="2"/>
              <a:buChar char="§"/>
            </a:pPr>
            <a:r>
              <a:rPr lang="es-SV" dirty="0"/>
              <a:t> </a:t>
            </a:r>
            <a:r>
              <a:rPr lang="es-SV" b="1" dirty="0" smtClean="0"/>
              <a:t>Jeremías</a:t>
            </a:r>
            <a:r>
              <a:rPr lang="es-SV" dirty="0" smtClean="0"/>
              <a:t> no calla tampoco el pecado de los judíos hipócritas que van al templo de Jerusalén a celebrar el culto y al mismo tiempo viven en la injusticia oprimiendo a los pobres y derramando su sangre (</a:t>
            </a:r>
            <a:r>
              <a:rPr lang="es-SV" dirty="0" err="1" smtClean="0"/>
              <a:t>Jer</a:t>
            </a:r>
            <a:r>
              <a:rPr lang="es-SV" dirty="0" smtClean="0"/>
              <a:t> 7, 1-11; 22, 3. 13ss).</a:t>
            </a:r>
          </a:p>
          <a:p>
            <a:pPr algn="just">
              <a:buFont typeface="Wingdings" pitchFamily="2" charset="2"/>
              <a:buChar char="§"/>
            </a:pPr>
            <a:r>
              <a:rPr lang="es-SV" dirty="0"/>
              <a:t> </a:t>
            </a:r>
            <a:r>
              <a:rPr lang="es-SV" dirty="0" smtClean="0"/>
              <a:t>Ezequiel condena a muerte a quiénes oprimen al pobre y perpetra rapiñas e injusticias contra el prójimo (Ez 18, 12).</a:t>
            </a:r>
          </a:p>
          <a:p>
            <a:pPr algn="just">
              <a:buFont typeface="Wingdings" pitchFamily="2" charset="2"/>
              <a:buChar char="§"/>
            </a:pPr>
            <a:r>
              <a:rPr lang="es-SV" dirty="0"/>
              <a:t> </a:t>
            </a:r>
            <a:r>
              <a:rPr lang="es-SV" dirty="0" smtClean="0"/>
              <a:t>Malaquías pone a Dios como juez contra los que explotan al jornalero, a la viuda y al huérfano  y violan los derechos del extranjero (Mal 3, 5)</a:t>
            </a:r>
          </a:p>
          <a:p>
            <a:pPr algn="just"/>
            <a:endParaRPr lang="es-SV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214290"/>
            <a:ext cx="87154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SV" b="1" dirty="0" smtClean="0"/>
              <a:t>Los modelos de amor a los pobres</a:t>
            </a:r>
          </a:p>
          <a:p>
            <a:pPr>
              <a:buFontTx/>
              <a:buChar char="-"/>
            </a:pPr>
            <a:r>
              <a:rPr lang="es-SV" dirty="0" smtClean="0"/>
              <a:t>El AT nos ofrece ejemplos de caridad para con los indigentes:</a:t>
            </a:r>
          </a:p>
          <a:p>
            <a:pPr marL="342900" indent="-342900">
              <a:buAutoNum type="alphaLcParenR"/>
            </a:pPr>
            <a:r>
              <a:rPr lang="es-SV" dirty="0" err="1" smtClean="0"/>
              <a:t>Jr</a:t>
            </a:r>
            <a:r>
              <a:rPr lang="es-SV" dirty="0" smtClean="0"/>
              <a:t> 22, 16 – El rey Josías es descrito como un monarca ideal que defendía la causa del pobre y desgraciado.</a:t>
            </a:r>
          </a:p>
          <a:p>
            <a:pPr marL="342900" indent="-342900">
              <a:buAutoNum type="alphaLcParenR"/>
            </a:pPr>
            <a:r>
              <a:rPr lang="es-SV" dirty="0" smtClean="0"/>
              <a:t>Job 31, 16-22 se describe como un hombre benévolo y misericordioso con los pobres (Job 30, 25; 26, 16ss).</a:t>
            </a:r>
          </a:p>
          <a:p>
            <a:pPr marL="342900" indent="-342900" algn="just">
              <a:buAutoNum type="alphaLcParenR"/>
            </a:pPr>
            <a:r>
              <a:rPr lang="es-SV" dirty="0" smtClean="0"/>
              <a:t>Tobías constituye otro ejemplo de justicia y caridad con los miserables: ofrecía la décima parte del tercer año a los huérfanos (</a:t>
            </a:r>
            <a:r>
              <a:rPr lang="es-SV" dirty="0" err="1" smtClean="0"/>
              <a:t>Tob</a:t>
            </a:r>
            <a:r>
              <a:rPr lang="es-SV" dirty="0" smtClean="0"/>
              <a:t> 1,8),daba limosna a los israelitas indigentes, pan a los hambrientos y vestido a los desnudos y si veía a alguno de sus connacionales muerto y arrojado fuera de los muros de Nínive, lo enterraba (</a:t>
            </a:r>
            <a:r>
              <a:rPr lang="es-SV" sz="1400" dirty="0" err="1" smtClean="0"/>
              <a:t>Tob</a:t>
            </a:r>
            <a:r>
              <a:rPr lang="es-SV" sz="1400" dirty="0" smtClean="0"/>
              <a:t> 1,16s</a:t>
            </a:r>
            <a:r>
              <a:rPr lang="es-SV" dirty="0" smtClean="0"/>
              <a:t>)</a:t>
            </a:r>
          </a:p>
          <a:p>
            <a:pPr marL="342900" indent="-342900" algn="just">
              <a:buAutoNum type="alphaLcParenR"/>
            </a:pPr>
            <a:r>
              <a:rPr lang="es-SV" dirty="0" smtClean="0"/>
              <a:t>Los sabios de Israel tampoco han descuidado este tema, pues exhortaban a socorrer al pobre y aunque el indigente sea odiado incluso por el amigo, se le proclama dichoso al que tiene compasión de los humildes y los socorre (</a:t>
            </a:r>
            <a:r>
              <a:rPr lang="es-SV" sz="1600" dirty="0" err="1" smtClean="0"/>
              <a:t>Prov</a:t>
            </a:r>
            <a:r>
              <a:rPr lang="es-SV" sz="1600" dirty="0" smtClean="0"/>
              <a:t> 14, 20s</a:t>
            </a:r>
            <a:r>
              <a:rPr lang="es-SV" dirty="0" smtClean="0"/>
              <a:t>)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SV" dirty="0" smtClean="0"/>
              <a:t>en el día de la desventura será librado por el Señor (</a:t>
            </a:r>
            <a:r>
              <a:rPr lang="es-SV" dirty="0" err="1" smtClean="0"/>
              <a:t>Ps</a:t>
            </a:r>
            <a:r>
              <a:rPr lang="es-SV" dirty="0" smtClean="0"/>
              <a:t> 41, 2).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SV" dirty="0" smtClean="0"/>
              <a:t>El que tiene compasión del miserable será honrado por el creador, mientras que quien oprime al pobre o se burla de él, ofende a Dios (</a:t>
            </a:r>
            <a:r>
              <a:rPr lang="es-SV" dirty="0" err="1" smtClean="0"/>
              <a:t>Prov</a:t>
            </a:r>
            <a:r>
              <a:rPr lang="es-SV" dirty="0" smtClean="0"/>
              <a:t> 22,9). Igualmente, el rey que juzga con equidad a los pobres, consolida su trono (</a:t>
            </a:r>
            <a:r>
              <a:rPr lang="es-SV" dirty="0" err="1" smtClean="0"/>
              <a:t>Prov</a:t>
            </a:r>
            <a:r>
              <a:rPr lang="es-SV" dirty="0" smtClean="0"/>
              <a:t> 29,14).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SV" dirty="0" smtClean="0"/>
              <a:t>El justo se distingue claramente por su amor a los pobres, por eso cuida la causa de los miserables (</a:t>
            </a:r>
            <a:r>
              <a:rPr lang="es-SV" dirty="0" err="1" smtClean="0"/>
              <a:t>Ps</a:t>
            </a:r>
            <a:r>
              <a:rPr lang="es-SV" dirty="0" smtClean="0"/>
              <a:t> 112, 9). De modo análogo, la mujer sabia y perfecta se distingue también por su generosidad: “</a:t>
            </a:r>
            <a:r>
              <a:rPr lang="es-SV" sz="1600" i="1" dirty="0" smtClean="0">
                <a:solidFill>
                  <a:srgbClr val="002060"/>
                </a:solidFill>
              </a:rPr>
              <a:t>Tiende su brazo al desgraciado y alarga la mano al indigente</a:t>
            </a:r>
            <a:r>
              <a:rPr lang="es-SV" dirty="0" smtClean="0"/>
              <a:t>” (</a:t>
            </a:r>
            <a:r>
              <a:rPr lang="es-SV" dirty="0" err="1" smtClean="0"/>
              <a:t>Prov</a:t>
            </a:r>
            <a:r>
              <a:rPr lang="es-SV" dirty="0" smtClean="0"/>
              <a:t> 31, 20).</a:t>
            </a:r>
            <a:endParaRPr lang="es-SV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142852"/>
            <a:ext cx="864399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b="1" u="sng" dirty="0" smtClean="0"/>
              <a:t>La parénesis del Nuevo Testamento</a:t>
            </a:r>
          </a:p>
          <a:p>
            <a:endParaRPr lang="es-SV" sz="2000" b="1" u="sng" dirty="0"/>
          </a:p>
          <a:p>
            <a:pPr algn="just"/>
            <a:r>
              <a:rPr lang="es-SV" dirty="0" smtClean="0"/>
              <a:t>En los evangelios y en los demás escritos del NT encontramos no sólo calurosas exhortaciones a socorrer a los pobres y a los necesitados, sino que se nos presentan también modelos de caridad para con los humildes y los infelices.</a:t>
            </a:r>
          </a:p>
          <a:p>
            <a:pPr algn="just"/>
            <a:r>
              <a:rPr lang="es-SV" dirty="0" smtClean="0"/>
              <a:t>La justicia evangélica exige el ejercicio de la </a:t>
            </a:r>
            <a:r>
              <a:rPr lang="es-SV" b="1" dirty="0" smtClean="0"/>
              <a:t>limosna</a:t>
            </a:r>
            <a:r>
              <a:rPr lang="es-SV" dirty="0" smtClean="0"/>
              <a:t>, aunque practicada con un estilo nuevo (Mt 6, 2ss), y el juicio final se realizará en base a la acción misericordiosa del hombre (Mt 25, 34ss).</a:t>
            </a:r>
          </a:p>
          <a:p>
            <a:pPr algn="just">
              <a:buFont typeface="Wingdings" pitchFamily="2" charset="2"/>
              <a:buChar char="q"/>
            </a:pPr>
            <a:r>
              <a:rPr lang="es-SV" dirty="0"/>
              <a:t> </a:t>
            </a:r>
            <a:r>
              <a:rPr lang="es-SV" dirty="0" smtClean="0"/>
              <a:t>Jesús exige de sus seguidores que para alcanzar la perfección es necesario vender los bienes para distribuir a los pobres (Mc 10, 21), mientras que condena a los ricos que cierran su corazón a los pobres y a los miserables (</a:t>
            </a:r>
            <a:r>
              <a:rPr lang="es-SV" dirty="0" err="1" smtClean="0"/>
              <a:t>Lc</a:t>
            </a:r>
            <a:r>
              <a:rPr lang="es-SV" dirty="0" smtClean="0"/>
              <a:t> 16, 19s Lázaro y el rico).</a:t>
            </a:r>
          </a:p>
          <a:p>
            <a:pPr algn="just">
              <a:buFont typeface="Wingdings" pitchFamily="2" charset="2"/>
              <a:buChar char="q"/>
            </a:pPr>
            <a:r>
              <a:rPr lang="es-SV" dirty="0"/>
              <a:t> </a:t>
            </a:r>
            <a:r>
              <a:rPr lang="es-SV" dirty="0" smtClean="0"/>
              <a:t>En San Lucas encontramos modelos poco comunes de amor concreto a los pobres:</a:t>
            </a:r>
          </a:p>
          <a:p>
            <a:pPr lvl="1" algn="just">
              <a:buFont typeface="Courier New" pitchFamily="49" charset="0"/>
              <a:buChar char="o"/>
            </a:pPr>
            <a:r>
              <a:rPr lang="es-SV" dirty="0"/>
              <a:t> </a:t>
            </a:r>
            <a:r>
              <a:rPr lang="es-SV" dirty="0" err="1" smtClean="0"/>
              <a:t>Lc</a:t>
            </a:r>
            <a:r>
              <a:rPr lang="es-SV" dirty="0" smtClean="0"/>
              <a:t> 10, 30ss = Buen Samaritano</a:t>
            </a:r>
          </a:p>
          <a:p>
            <a:pPr lvl="1" algn="just">
              <a:buFont typeface="Courier New" pitchFamily="49" charset="0"/>
              <a:buChar char="o"/>
            </a:pPr>
            <a:r>
              <a:rPr lang="es-SV" dirty="0"/>
              <a:t> </a:t>
            </a:r>
            <a:r>
              <a:rPr lang="es-SV" dirty="0" err="1" smtClean="0"/>
              <a:t>Lc</a:t>
            </a:r>
            <a:r>
              <a:rPr lang="es-SV" dirty="0" smtClean="0"/>
              <a:t> 19, 18ss = Zaqueo.</a:t>
            </a:r>
          </a:p>
          <a:p>
            <a:pPr lvl="1" algn="just">
              <a:buFont typeface="Courier New" pitchFamily="49" charset="0"/>
              <a:buChar char="o"/>
            </a:pPr>
            <a:r>
              <a:rPr lang="es-SV" dirty="0"/>
              <a:t> </a:t>
            </a:r>
            <a:r>
              <a:rPr lang="es-SV" dirty="0" err="1" smtClean="0"/>
              <a:t>Lc</a:t>
            </a:r>
            <a:r>
              <a:rPr lang="es-SV" dirty="0" smtClean="0"/>
              <a:t> 3, 11: hacer partícipes a los pobres de los propios bienes: compartir la túnica.</a:t>
            </a:r>
            <a:endParaRPr lang="es-SV" dirty="0" smtClean="0"/>
          </a:p>
          <a:p>
            <a:pPr algn="just">
              <a:buFont typeface="Wingdings" pitchFamily="2" charset="2"/>
              <a:buChar char="q"/>
            </a:pPr>
            <a:r>
              <a:rPr lang="es-SV" dirty="0"/>
              <a:t> </a:t>
            </a:r>
            <a:r>
              <a:rPr lang="es-SV" dirty="0" smtClean="0"/>
              <a:t>Jesús mismo, siendo pobre de las ofrendas recibidas compartía con los pobres </a:t>
            </a:r>
            <a:r>
              <a:rPr lang="es-SV" dirty="0" err="1" smtClean="0"/>
              <a:t>Jn</a:t>
            </a:r>
            <a:r>
              <a:rPr lang="es-SV" dirty="0" smtClean="0"/>
              <a:t> 13, 29; Mc 14, 5)</a:t>
            </a:r>
          </a:p>
          <a:p>
            <a:pPr algn="just">
              <a:buFont typeface="Wingdings" pitchFamily="2" charset="2"/>
              <a:buChar char="q"/>
            </a:pPr>
            <a:r>
              <a:rPr lang="es-SV" dirty="0"/>
              <a:t> </a:t>
            </a:r>
            <a:r>
              <a:rPr lang="es-SV" dirty="0" smtClean="0"/>
              <a:t>En los Hechos de los Apóstoles se presentan otros modelos de solidaridad y de servicio:</a:t>
            </a:r>
          </a:p>
          <a:p>
            <a:pPr lvl="1" algn="just">
              <a:buFont typeface="Courier New" pitchFamily="49" charset="0"/>
              <a:buChar char="o"/>
            </a:pPr>
            <a:r>
              <a:rPr lang="es-SV" dirty="0"/>
              <a:t> </a:t>
            </a:r>
            <a:r>
              <a:rPr lang="es-SV" dirty="0" err="1" smtClean="0"/>
              <a:t>Act</a:t>
            </a:r>
            <a:r>
              <a:rPr lang="es-SV" dirty="0" smtClean="0"/>
              <a:t> 6, 1: elección de los diáconos para el servicio de las viudas.</a:t>
            </a:r>
          </a:p>
          <a:p>
            <a:pPr lvl="1" algn="just">
              <a:buFont typeface="Courier New" pitchFamily="49" charset="0"/>
              <a:buChar char="o"/>
            </a:pPr>
            <a:r>
              <a:rPr lang="es-SV" dirty="0"/>
              <a:t> </a:t>
            </a:r>
            <a:r>
              <a:rPr lang="es-SV" dirty="0" err="1" smtClean="0"/>
              <a:t>Act</a:t>
            </a:r>
            <a:r>
              <a:rPr lang="es-SV" dirty="0" smtClean="0"/>
              <a:t> 9, 36.39: Tabita hacía muchas limosnas y confeccionaba mantos para las viudas.</a:t>
            </a:r>
          </a:p>
          <a:p>
            <a:pPr lvl="1" algn="just">
              <a:buFont typeface="Courier New" pitchFamily="49" charset="0"/>
              <a:buChar char="o"/>
            </a:pPr>
            <a:r>
              <a:rPr lang="es-SV" dirty="0"/>
              <a:t> </a:t>
            </a:r>
            <a:r>
              <a:rPr lang="es-SV" dirty="0" err="1" smtClean="0"/>
              <a:t>Act</a:t>
            </a:r>
            <a:r>
              <a:rPr lang="es-SV" dirty="0" smtClean="0"/>
              <a:t> 11, 29ss: colecta a favor de los pobres de Jerusalén 2ª </a:t>
            </a:r>
            <a:r>
              <a:rPr lang="es-SV" dirty="0" err="1" smtClean="0"/>
              <a:t>Cor</a:t>
            </a:r>
            <a:r>
              <a:rPr lang="es-SV" dirty="0" smtClean="0"/>
              <a:t> 8,9; </a:t>
            </a:r>
            <a:r>
              <a:rPr lang="es-SV" dirty="0" err="1" smtClean="0"/>
              <a:t>Rm</a:t>
            </a:r>
            <a:r>
              <a:rPr lang="es-SV" dirty="0" smtClean="0"/>
              <a:t> 15, 25ss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337</TotalTime>
  <Words>3626</Words>
  <Application>Microsoft Office PowerPoint</Application>
  <PresentationFormat>Presentación en pantalla (4:3)</PresentationFormat>
  <Paragraphs>157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Viajes</vt:lpstr>
      <vt:lpstr>La Pobreza Consagrada</vt:lpstr>
      <vt:lpstr>Pobreza y Sagrada Escritura El Antiguo Testamento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La teología de la pobreza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Pobreza Consagrada</dc:title>
  <dc:creator>Andrés Solano</dc:creator>
  <cp:lastModifiedBy>Andrés Solano</cp:lastModifiedBy>
  <cp:revision>35</cp:revision>
  <dcterms:created xsi:type="dcterms:W3CDTF">2010-05-16T00:43:45Z</dcterms:created>
  <dcterms:modified xsi:type="dcterms:W3CDTF">2010-05-16T06:21:22Z</dcterms:modified>
</cp:coreProperties>
</file>